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307" r:id="rId3"/>
    <p:sldId id="315" r:id="rId4"/>
    <p:sldId id="317" r:id="rId5"/>
    <p:sldId id="383" r:id="rId6"/>
    <p:sldId id="382" r:id="rId7"/>
    <p:sldId id="385" r:id="rId8"/>
    <p:sldId id="333" r:id="rId9"/>
    <p:sldId id="338" r:id="rId10"/>
    <p:sldId id="384" r:id="rId11"/>
    <p:sldId id="378" r:id="rId12"/>
    <p:sldId id="387" r:id="rId13"/>
    <p:sldId id="386" r:id="rId14"/>
    <p:sldId id="388" r:id="rId15"/>
    <p:sldId id="331" r:id="rId16"/>
    <p:sldId id="325" r:id="rId17"/>
    <p:sldId id="328" r:id="rId18"/>
    <p:sldId id="340" r:id="rId19"/>
    <p:sldId id="373" r:id="rId20"/>
    <p:sldId id="374" r:id="rId21"/>
    <p:sldId id="312" r:id="rId22"/>
    <p:sldId id="389" r:id="rId23"/>
    <p:sldId id="354" r:id="rId24"/>
    <p:sldId id="365" r:id="rId25"/>
    <p:sldId id="364" r:id="rId26"/>
    <p:sldId id="314" r:id="rId27"/>
    <p:sldId id="306" r:id="rId28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BEBE00"/>
    <a:srgbClr val="292929"/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078" autoAdjust="0"/>
    <p:restoredTop sz="79540" autoAdjust="0"/>
  </p:normalViewPr>
  <p:slideViewPr>
    <p:cSldViewPr snapToGrid="0">
      <p:cViewPr varScale="1">
        <p:scale>
          <a:sx n="65" d="100"/>
          <a:sy n="65" d="100"/>
        </p:scale>
        <p:origin x="1541" y="58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19/09/2025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‹Nº›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84A0050-4654-4627-A0FE-E4CCB04617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6BBE38A-963E-9128-7123-9B791018EA9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3F645FA-CD25-2A4E-80C2-70A72927F1D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5E82E0B-0B2B-E3A1-1CB9-923B24675C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4658132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8041A-8306-6951-F854-1B3297867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F7EF60E-F082-B0D9-B55C-CD06E67DF1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45C827F-07C7-5FFC-A142-04AC3044FC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BO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Top-1 Error ↓: Porcentaje de errores en la predicción de la clase más probable. Menor es mejor.</a:t>
            </a:r>
          </a:p>
          <a:p>
            <a:pPr lvl="1"/>
            <a:r>
              <a:rPr lang="es-BO" dirty="0"/>
              <a:t>PLCC ↑ (Pearson Linear </a:t>
            </a:r>
            <a:r>
              <a:rPr lang="es-BO" dirty="0" err="1"/>
              <a:t>Correlation</a:t>
            </a:r>
            <a:r>
              <a:rPr lang="es-BO" dirty="0"/>
              <a:t> </a:t>
            </a:r>
            <a:r>
              <a:rPr lang="es-BO" dirty="0" err="1"/>
              <a:t>Coefficient</a:t>
            </a:r>
            <a:r>
              <a:rPr lang="es-BO" dirty="0"/>
              <a:t>): Mide la correlación lineal entre las puntuaciones predichas y las puntuaciones reales. Mayor es mejor.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9836F59-F473-555D-B19C-4C74A1F85B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22879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9567C-D76C-32CE-1538-CC749FF93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C8A2872-DF55-54FB-BBCD-E99556C1C3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879523E7-5D8F-A22B-7198-1AE1A9F2BE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478EE45-D8BF-EB25-59AD-E8BCCE00A4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35883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13891-48B3-BD47-F649-D00E62586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65EC83D-D857-226A-C1A2-C103717056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679214B-B0CB-ED53-25E7-2992B2BC0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858C336-E2E3-D2D2-E739-F64341C6EB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64180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E8050-2C63-1F7A-7C9A-36AC31F12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2AFE223-F8A0-15FA-0BF4-3972817272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FC745C4-B1C9-6210-9160-ED3303A9F0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916371-307A-B448-C4E6-6E77F136F7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70194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50F7A-479F-553A-BA65-CAF4799A26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9BE7069-16F5-0E33-4328-11503F4B59A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B3B9012-AC0A-F89E-5205-EF10A1044E4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BO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0432CE-0E7B-6D50-340E-E31960FC5F4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357783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73EDCF-270F-6FF2-8DDF-0A224462CA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C97ACBA-E3AD-5CF1-6938-F56B8654DC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1D1E319-E0ED-9BE4-51B3-F2DCA99BBE7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BO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38F5A9-6AEF-4907-1B1E-632132D5AB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81519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21927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A3FBEF4-451E-F538-38E4-D10B19C086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2F14C5D0-6431-98CE-376C-1552E45E084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34B3016-57DB-AD1F-99E9-E8421F14C6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5C6368F-5E97-565C-7957-20F93194E5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09415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50514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pt-BR" sz="1200" b="1" noProof="1">
                <a:latin typeface="Arial" panose="020B0604020202020204" pitchFamily="34" charset="0"/>
              </a:rPr>
              <a:t>Visão Híbrida:</a:t>
            </a:r>
            <a:r>
              <a:rPr lang="pt-BR" sz="1200" noProof="1">
                <a:latin typeface="Arial" panose="020B0604020202020204" pitchFamily="34" charset="0"/>
              </a:rPr>
              <a:t> Atua como um backbone versátil para diversas tarefas de visão computacional, desde classificação de imagens até detecção de objetos e segmentação.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ts val="600"/>
              </a:spcAft>
              <a:buFontTx/>
              <a:buChar char="•"/>
            </a:pPr>
            <a:r>
              <a:rPr lang="pt-BR" sz="1200" b="1" noProof="1">
                <a:latin typeface="Arial" panose="020B0604020202020204" pitchFamily="34" charset="0"/>
              </a:rPr>
              <a:t>Classificação na Literatura:</a:t>
            </a:r>
            <a:r>
              <a:rPr lang="pt-BR" sz="1200" noProof="1">
                <a:latin typeface="Arial" panose="020B0604020202020204" pitchFamily="34" charset="0"/>
              </a:rPr>
              <a:t> É um exemplo proeminente de "Hybrid Vision Transformer" (HVT) ou "CNN-Transformer", uma tendência crescente na área.</a:t>
            </a:r>
          </a:p>
          <a:p>
            <a:endParaRPr lang="es-B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1398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97838-FDEB-4984-9E4F-2330EDC75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BDF91F5-41E5-C5A5-6391-AE1C1E8C88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11E626E-1B17-81C0-A648-8ADC4A178D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BO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C81531A-99BE-785E-6565-B5B16D5395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7199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B731D-07C1-BABA-78E2-B4688065D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A57BB5A-27E8-D05E-6A63-90E27AB6B3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EBB987A-F17E-4804-0033-4F243161B5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 Figura 1 oferece uma representação visual detalhada da arquitetura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CvT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A parte (a) mostra o pipeline geral, enfatizando a estrutura hierárquica em três estágios. Cada estágio utiliza uma camada de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Embedding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Convolucional de Tokens para transformar a imagem de entrada ou mapas de tokens anteriores em representações espaciais mais ricas, reduzindo a resolução espacial (via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stride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enquanto aumenta a dimensionalidade das características. Isso permite uma progressão eficiente de baixa a alta abstração, culminando em um token de classificação que é processado por uma cabeça MLP. A parte (b) foca no Bloco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Transformer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Convolucional, onde a projeção convolucional inicial substitui a projeção linear tradicional, aplicando convoluções separáveis em profundidade para gerar Q, K e V, melhorando a captura de contexto local antes da atenção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multi-cabeça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Essa arquitetura hierárquica e convolucional é o cerne da inovação do </a:t>
            </a:r>
            <a:r>
              <a:rPr lang="pt-BR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CvT</a:t>
            </a:r>
            <a:r>
              <a:rPr lang="pt-BR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equilibrando eficiência computacional e desempenho.</a:t>
            </a:r>
            <a:endParaRPr lang="es-BO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B96D7B-84C2-FE27-C174-0F359A8085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68851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D9E205-A5BD-C8F0-5430-3A9976CBE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620CC69-95B9-7991-3A46-6FCB447F0C8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E28B709-05B4-4F81-6501-DE1F122665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s-BO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8607898-FFDC-4D37-BB37-92EA16B7ED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02114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8974C-1BF3-4F8A-D9C1-2A002E9FD6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1EF8C2D-92BD-DF63-BAED-8E68E531F14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2EEFE51-8A4B-00E5-2F2A-6F34C36DFCA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9448FCD-D79F-22C5-2F84-902B2CE6CF4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35541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9C251B-BF13-CFDE-84B1-CEC65B5352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CE8ED53-497C-B767-846E-5CA02BC3ECB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0C9E3976-0F36-697A-3002-ECFFA3261E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B70CE15-00F2-2260-0E62-F52B1484CA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32549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D912BF5-95E1-7601-7F32-231FF90BD4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B9FBFD66-ED17-DA41-1D21-B493B9094DD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8907EA7-34DB-899B-7C44-1D35616FCF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12405BF-BF07-B062-3ECE-68CCC32028B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1725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19/09/2025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xiaobin/CvT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xiaobin/CvT" TargetMode="External"/><Relationship Id="rId2" Type="http://schemas.openxmlformats.org/officeDocument/2006/relationships/hyperlink" Target="https://forms.gle/Jzsm8dFZe1fNAJYB9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19807"/>
            <a:ext cx="9144000" cy="2690156"/>
          </a:xfrm>
        </p:spPr>
        <p:txBody>
          <a:bodyPr>
            <a:normAutofit fontScale="90000"/>
          </a:bodyPr>
          <a:lstStyle/>
          <a:p>
            <a:r>
              <a:rPr lang="pt-BR" sz="5400" noProof="0" dirty="0"/>
              <a:t>TP558 - Tópicos avançados em Machine Learning:</a:t>
            </a:r>
            <a:br>
              <a:rPr lang="pt-BR" noProof="0" dirty="0"/>
            </a:br>
            <a:r>
              <a:rPr lang="pt-BR" dirty="0" err="1"/>
              <a:t>Convolutional</a:t>
            </a:r>
            <a:r>
              <a:rPr lang="pt-BR" dirty="0"/>
              <a:t> Vision </a:t>
            </a:r>
            <a:r>
              <a:rPr lang="pt-BR" dirty="0" err="1"/>
              <a:t>Transformer</a:t>
            </a:r>
            <a:r>
              <a:rPr lang="pt-BR" dirty="0"/>
              <a:t> (</a:t>
            </a:r>
            <a:r>
              <a:rPr lang="pt-BR" dirty="0" err="1"/>
              <a:t>CvT</a:t>
            </a:r>
            <a:r>
              <a:rPr lang="pt-BR" dirty="0"/>
              <a:t>)</a:t>
            </a:r>
            <a:endParaRPr lang="pt-BR" b="1" i="1" noProof="0" dirty="0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noProof="0" dirty="0"/>
              <a:t>LUIS </a:t>
            </a:r>
            <a:r>
              <a:rPr lang="pt-BR" dirty="0"/>
              <a:t>ENRIQUE CARDOZO RAMIREZ</a:t>
            </a:r>
          </a:p>
          <a:p>
            <a:endParaRPr lang="pt-BR" noProof="0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439886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2301745-80BB-2E6F-E743-DD2004715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FD78DC-50F5-3B65-58EB-566D0D1C8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80CC746-6ECA-CA4D-2A4A-C4F2F074B3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40" y="964165"/>
            <a:ext cx="11771404" cy="583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Arquitetura do </a:t>
            </a:r>
            <a:r>
              <a:rPr lang="pt-BR" dirty="0" err="1"/>
              <a:t>CvT</a:t>
            </a:r>
            <a:r>
              <a:rPr lang="pt-BR" dirty="0"/>
              <a:t>: Principais Inovações (II)</a:t>
            </a: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356ABBE-4880-29D4-40E6-DCB6CBEF91B3}"/>
              </a:ext>
            </a:extLst>
          </p:cNvPr>
          <p:cNvSpPr txBox="1">
            <a:spLocks/>
          </p:cNvSpPr>
          <p:nvPr/>
        </p:nvSpPr>
        <p:spPr>
          <a:xfrm>
            <a:off x="210298" y="1597497"/>
            <a:ext cx="11771404" cy="513155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/>
              <a:t>2. Bloco do </a:t>
            </a:r>
            <a:r>
              <a:rPr lang="pt-BR" b="1" dirty="0" err="1"/>
              <a:t>Transformer</a:t>
            </a:r>
            <a:r>
              <a:rPr lang="pt-BR" b="1" dirty="0"/>
              <a:t> Convolucional com Projeção Convolucional</a:t>
            </a:r>
            <a:endParaRPr lang="pt-BR" dirty="0"/>
          </a:p>
          <a:p>
            <a:r>
              <a:rPr lang="pt-BR" b="1" dirty="0"/>
              <a:t>Função:</a:t>
            </a:r>
            <a:r>
              <a:rPr lang="pt-BR" dirty="0"/>
              <a:t> A projeção linear padrão, utilizada antes de cada bloco de </a:t>
            </a:r>
            <a:r>
              <a:rPr lang="pt-BR" dirty="0" err="1"/>
              <a:t>autoatenção</a:t>
            </a:r>
            <a:r>
              <a:rPr lang="pt-BR" dirty="0"/>
              <a:t> em um </a:t>
            </a:r>
            <a:r>
              <a:rPr lang="pt-BR" dirty="0" err="1"/>
              <a:t>Transformer</a:t>
            </a:r>
            <a:r>
              <a:rPr lang="pt-BR" dirty="0"/>
              <a:t> para Q (query), K (</a:t>
            </a:r>
            <a:r>
              <a:rPr lang="pt-BR" dirty="0" err="1"/>
              <a:t>key</a:t>
            </a:r>
            <a:r>
              <a:rPr lang="pt-BR" dirty="0"/>
              <a:t>) e V (</a:t>
            </a:r>
            <a:r>
              <a:rPr lang="pt-BR" dirty="0" err="1"/>
              <a:t>value</a:t>
            </a:r>
            <a:r>
              <a:rPr lang="pt-BR" dirty="0"/>
              <a:t>), é substituída por uma </a:t>
            </a:r>
            <a:r>
              <a:rPr lang="pt-BR" b="1" dirty="0">
                <a:solidFill>
                  <a:srgbClr val="7030A0"/>
                </a:solidFill>
              </a:rPr>
              <a:t>projeção convolucional</a:t>
            </a:r>
            <a:r>
              <a:rPr lang="pt-BR" dirty="0"/>
              <a:t>.</a:t>
            </a:r>
          </a:p>
          <a:p>
            <a:r>
              <a:rPr lang="pt-BR" b="1" dirty="0"/>
              <a:t>Mecanismo:</a:t>
            </a:r>
            <a:r>
              <a:rPr lang="pt-BR" dirty="0"/>
              <a:t> Emprega uma convolução separável em profundidade </a:t>
            </a:r>
            <a:r>
              <a:rPr lang="pt-BR" b="1" dirty="0">
                <a:solidFill>
                  <a:schemeClr val="accent6"/>
                </a:solidFill>
              </a:rPr>
              <a:t>(</a:t>
            </a:r>
            <a:r>
              <a:rPr lang="pt-BR" b="1" i="1" dirty="0" err="1">
                <a:solidFill>
                  <a:schemeClr val="accent6"/>
                </a:solidFill>
              </a:rPr>
              <a:t>depth-wise</a:t>
            </a:r>
            <a:r>
              <a:rPr lang="pt-BR" b="1" i="1" dirty="0">
                <a:solidFill>
                  <a:schemeClr val="accent6"/>
                </a:solidFill>
              </a:rPr>
              <a:t> </a:t>
            </a:r>
            <a:r>
              <a:rPr lang="pt-BR" b="1" i="1" dirty="0" err="1">
                <a:solidFill>
                  <a:schemeClr val="accent6"/>
                </a:solidFill>
              </a:rPr>
              <a:t>separable</a:t>
            </a:r>
            <a:r>
              <a:rPr lang="pt-BR" b="1" i="1" dirty="0">
                <a:solidFill>
                  <a:schemeClr val="accent6"/>
                </a:solidFill>
              </a:rPr>
              <a:t> </a:t>
            </a:r>
            <a:r>
              <a:rPr lang="pt-BR" b="1" i="1" dirty="0" err="1">
                <a:solidFill>
                  <a:schemeClr val="accent6"/>
                </a:solidFill>
              </a:rPr>
              <a:t>convolution</a:t>
            </a:r>
            <a:r>
              <a:rPr lang="pt-BR" b="1" dirty="0">
                <a:solidFill>
                  <a:schemeClr val="accent6"/>
                </a:solidFill>
              </a:rPr>
              <a:t>) </a:t>
            </a:r>
            <a:r>
              <a:rPr lang="pt-BR" dirty="0"/>
              <a:t>de tamanho s x s em um mapa de tokens 2D.</a:t>
            </a:r>
          </a:p>
          <a:p>
            <a:r>
              <a:rPr lang="pt-BR" b="1" dirty="0"/>
              <a:t>Benefícios de Eficiência:</a:t>
            </a:r>
            <a:endParaRPr lang="pt-BR" dirty="0"/>
          </a:p>
          <a:p>
            <a:pPr lvl="1"/>
            <a:r>
              <a:rPr lang="pt-BR" b="1" dirty="0"/>
              <a:t>Contexto Local Aprimorado:</a:t>
            </a:r>
            <a:r>
              <a:rPr lang="pt-BR" dirty="0"/>
              <a:t> Captura ainda mais contexto espacial local e reduz a ambiguidade semântica no mecanismo de atenção.</a:t>
            </a:r>
          </a:p>
          <a:p>
            <a:pPr lvl="1"/>
            <a:r>
              <a:rPr lang="pt-BR" b="1" dirty="0"/>
              <a:t>Redução de Custo Computacional:</a:t>
            </a:r>
            <a:r>
              <a:rPr lang="pt-BR" dirty="0"/>
              <a:t> </a:t>
            </a:r>
            <a:r>
              <a:rPr lang="pt-BR" b="1" dirty="0">
                <a:solidFill>
                  <a:schemeClr val="accent2"/>
                </a:solidFill>
              </a:rPr>
              <a:t>Permite a </a:t>
            </a:r>
            <a:r>
              <a:rPr lang="pt-BR" b="1" dirty="0" err="1">
                <a:solidFill>
                  <a:schemeClr val="accent2"/>
                </a:solidFill>
              </a:rPr>
              <a:t>subamostragem</a:t>
            </a:r>
            <a:r>
              <a:rPr lang="pt-BR" b="1" dirty="0">
                <a:solidFill>
                  <a:schemeClr val="accent2"/>
                </a:solidFill>
              </a:rPr>
              <a:t> das matrizes K e V utilizando um </a:t>
            </a:r>
            <a:r>
              <a:rPr lang="pt-BR" b="1" dirty="0" err="1">
                <a:solidFill>
                  <a:schemeClr val="accent2"/>
                </a:solidFill>
              </a:rPr>
              <a:t>stride</a:t>
            </a:r>
            <a:r>
              <a:rPr lang="pt-BR" b="1" dirty="0">
                <a:solidFill>
                  <a:schemeClr val="accent2"/>
                </a:solidFill>
              </a:rPr>
              <a:t> maior que 1</a:t>
            </a:r>
            <a:r>
              <a:rPr lang="pt-BR" dirty="0"/>
              <a:t> (por exemplo, </a:t>
            </a:r>
            <a:r>
              <a:rPr lang="pt-BR" dirty="0" err="1"/>
              <a:t>stride</a:t>
            </a:r>
            <a:r>
              <a:rPr lang="pt-BR" dirty="0"/>
              <a:t> de 2, reduzindo 4x o custo). Isso resulta em uma melhoria de eficiência de 4x ou mais na operação MHSA, com degradação mínima de desempenho.</a:t>
            </a:r>
          </a:p>
          <a:p>
            <a:pPr lvl="1"/>
            <a:r>
              <a:rPr lang="pt-BR" dirty="0"/>
              <a:t>As convoluções compensam a perda de informação causada pela redução de resolução.</a:t>
            </a:r>
          </a:p>
          <a:p>
            <a:pPr marL="0" indent="0">
              <a:buNone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40874181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06F6C2-F3BE-C8E5-076E-5746929D3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1502F4-6EAB-721A-602F-32677EB39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pic>
        <p:nvPicPr>
          <p:cNvPr id="4" name="Imagen 3" descr="Diagrama&#10;&#10;El contenido generado por IA puede ser incorrecto.">
            <a:extLst>
              <a:ext uri="{FF2B5EF4-FFF2-40B4-BE49-F238E27FC236}">
                <a16:creationId xmlns:a16="http://schemas.microsoft.com/office/drawing/2014/main" id="{83C14331-EEB9-EA25-A274-8CD7951D7A3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93843"/>
            <a:ext cx="12192000" cy="3070313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CB3D9FDF-B9E8-C238-2D49-C99C968BA1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40" y="964165"/>
            <a:ext cx="11771404" cy="583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Arquitetura do </a:t>
            </a:r>
            <a:r>
              <a:rPr lang="pt-BR" dirty="0" err="1"/>
              <a:t>CvT</a:t>
            </a:r>
            <a:r>
              <a:rPr lang="pt-BR" dirty="0"/>
              <a:t>: Principais Inovações (II)</a:t>
            </a: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CEF149F4-EF75-3F18-9F93-98CC00E925A8}"/>
              </a:ext>
            </a:extLst>
          </p:cNvPr>
          <p:cNvSpPr txBox="1">
            <a:spLocks/>
          </p:cNvSpPr>
          <p:nvPr/>
        </p:nvSpPr>
        <p:spPr>
          <a:xfrm>
            <a:off x="464140" y="5289984"/>
            <a:ext cx="11771404" cy="583282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A Figura 2 ilustra as três abordagens de projeção usadas no mecanismo de atenção do </a:t>
            </a:r>
            <a:r>
              <a:rPr lang="pt-BR" dirty="0" err="1"/>
              <a:t>Transformer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540510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49F34A-FEA4-E1E9-4AE2-493354B750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6D859E-980F-E5A7-BDFF-3191DCA43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pic>
        <p:nvPicPr>
          <p:cNvPr id="4" name="Imagen 3" descr="Diagrama&#10;&#10;El contenido generado por IA puede ser incorrecto.">
            <a:extLst>
              <a:ext uri="{FF2B5EF4-FFF2-40B4-BE49-F238E27FC236}">
                <a16:creationId xmlns:a16="http://schemas.microsoft.com/office/drawing/2014/main" id="{F25656BA-EFD2-6307-E710-3D886618E6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096"/>
          <a:stretch>
            <a:fillRect/>
          </a:stretch>
        </p:blipFill>
        <p:spPr>
          <a:xfrm>
            <a:off x="464140" y="964165"/>
            <a:ext cx="5654589" cy="5717976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FDD34AC7-1AB9-5498-3323-5FD5C65CBC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40" y="964165"/>
            <a:ext cx="11771404" cy="583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Arquitetura do </a:t>
            </a:r>
            <a:r>
              <a:rPr lang="pt-BR" dirty="0" err="1"/>
              <a:t>CvT</a:t>
            </a:r>
            <a:r>
              <a:rPr lang="pt-BR" dirty="0"/>
              <a:t>: Principais Inovações (II)</a:t>
            </a: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E17FF1E8-7A1A-D819-9E9F-9681017F3EC6}"/>
              </a:ext>
            </a:extLst>
          </p:cNvPr>
          <p:cNvSpPr txBox="1">
            <a:spLocks/>
          </p:cNvSpPr>
          <p:nvPr/>
        </p:nvSpPr>
        <p:spPr>
          <a:xfrm>
            <a:off x="5990492" y="2344615"/>
            <a:ext cx="6245052" cy="35286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A parte (a) mostra a projeção linear do </a:t>
            </a:r>
            <a:r>
              <a:rPr lang="pt-BR" dirty="0" err="1"/>
              <a:t>ViT</a:t>
            </a:r>
            <a:r>
              <a:rPr lang="pt-BR" dirty="0"/>
              <a:t> original, onde os tokens são projetados diretamente em Q, K e V sem considerar a estrutura espacial local, o que limita a capacidade de capturar correlações locais.</a:t>
            </a:r>
          </a:p>
        </p:txBody>
      </p:sp>
    </p:spTree>
    <p:extLst>
      <p:ext uri="{BB962C8B-B14F-4D97-AF65-F5344CB8AC3E}">
        <p14:creationId xmlns:p14="http://schemas.microsoft.com/office/powerpoint/2010/main" val="4204002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8F7F6-ADE0-2A29-AAB1-B64919EB24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75F1D4-7E32-29C6-0891-D69027DBC1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pic>
        <p:nvPicPr>
          <p:cNvPr id="4" name="Imagen 3" descr="Diagrama&#10;&#10;El contenido generado por IA puede ser incorrecto.">
            <a:extLst>
              <a:ext uri="{FF2B5EF4-FFF2-40B4-BE49-F238E27FC236}">
                <a16:creationId xmlns:a16="http://schemas.microsoft.com/office/drawing/2014/main" id="{F566D6A9-AB34-EE02-E6F2-DE01ACDD06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635" r="40577"/>
          <a:stretch>
            <a:fillRect/>
          </a:stretch>
        </p:blipFill>
        <p:spPr>
          <a:xfrm>
            <a:off x="140675" y="1719612"/>
            <a:ext cx="7373817" cy="5138388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114FC897-73F0-7072-C487-F3A8177A20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40" y="964165"/>
            <a:ext cx="11771404" cy="583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Arquitetura do </a:t>
            </a:r>
            <a:r>
              <a:rPr lang="pt-BR" dirty="0" err="1"/>
              <a:t>CvT</a:t>
            </a:r>
            <a:r>
              <a:rPr lang="pt-BR" dirty="0"/>
              <a:t>: Principais Inovações (II)</a:t>
            </a: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AFC6BB72-75D3-F8CB-A3D3-57AE3C5FC57E}"/>
              </a:ext>
            </a:extLst>
          </p:cNvPr>
          <p:cNvSpPr txBox="1">
            <a:spLocks/>
          </p:cNvSpPr>
          <p:nvPr/>
        </p:nvSpPr>
        <p:spPr>
          <a:xfrm>
            <a:off x="7772400" y="2579077"/>
            <a:ext cx="4463144" cy="329418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A parte (b) introduz a projeção convolucional, onde os tokens são </a:t>
            </a:r>
            <a:r>
              <a:rPr lang="pt-BR" dirty="0" err="1"/>
              <a:t>reshapeados</a:t>
            </a:r>
            <a:r>
              <a:rPr lang="pt-BR" dirty="0"/>
              <a:t> em um mapa 2D, </a:t>
            </a:r>
            <a:r>
              <a:rPr lang="pt-BR" dirty="0" err="1"/>
              <a:t>convoluídos</a:t>
            </a:r>
            <a:r>
              <a:rPr lang="pt-BR" dirty="0"/>
              <a:t> com uma janela `s x s` e </a:t>
            </a:r>
            <a:r>
              <a:rPr lang="pt-BR" dirty="0" err="1"/>
              <a:t>stride</a:t>
            </a:r>
            <a:r>
              <a:rPr lang="pt-BR" dirty="0"/>
              <a:t> 1, e achatados, permitindo que o modelo incorpore informações espaciais locais antes da atenção.</a:t>
            </a:r>
          </a:p>
        </p:txBody>
      </p:sp>
    </p:spTree>
    <p:extLst>
      <p:ext uri="{BB962C8B-B14F-4D97-AF65-F5344CB8AC3E}">
        <p14:creationId xmlns:p14="http://schemas.microsoft.com/office/powerpoint/2010/main" val="188164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C25B19-7AF4-5BEF-1EFF-7532944177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5B8610-D669-D46B-6A4C-80ECB517A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pic>
        <p:nvPicPr>
          <p:cNvPr id="4" name="Imagen 3" descr="Diagrama&#10;&#10;El contenido generado por IA puede ser incorrecto.">
            <a:extLst>
              <a:ext uri="{FF2B5EF4-FFF2-40B4-BE49-F238E27FC236}">
                <a16:creationId xmlns:a16="http://schemas.microsoft.com/office/drawing/2014/main" id="{2F2DC6C4-4BFC-5451-A127-894E99BA1F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6" r="2693"/>
          <a:stretch>
            <a:fillRect/>
          </a:stretch>
        </p:blipFill>
        <p:spPr>
          <a:xfrm>
            <a:off x="93784" y="1719612"/>
            <a:ext cx="7650815" cy="5009434"/>
          </a:xfrm>
          <a:prstGeom prst="rect">
            <a:avLst/>
          </a:prstGeom>
        </p:spPr>
      </p:pic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B2C2BC3B-D892-A3CD-3A05-BD7D68906F0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40" y="964165"/>
            <a:ext cx="11771404" cy="583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Arquitetura do </a:t>
            </a:r>
            <a:r>
              <a:rPr lang="pt-BR" dirty="0" err="1"/>
              <a:t>CvT</a:t>
            </a:r>
            <a:r>
              <a:rPr lang="pt-BR" dirty="0"/>
              <a:t>: Principais Inovações (II)</a:t>
            </a: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4E40BD78-C9E8-B5DF-77B3-4B97F068D950}"/>
              </a:ext>
            </a:extLst>
          </p:cNvPr>
          <p:cNvSpPr txBox="1">
            <a:spLocks/>
          </p:cNvSpPr>
          <p:nvPr/>
        </p:nvSpPr>
        <p:spPr>
          <a:xfrm>
            <a:off x="8042030" y="2180493"/>
            <a:ext cx="4287298" cy="43258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A parte (c), a projeção convolucional espremida (padrão no </a:t>
            </a:r>
            <a:r>
              <a:rPr lang="pt-BR" dirty="0" err="1"/>
              <a:t>CvT</a:t>
            </a:r>
            <a:r>
              <a:rPr lang="pt-BR" dirty="0"/>
              <a:t>), adiciona um </a:t>
            </a:r>
            <a:r>
              <a:rPr lang="pt-BR" dirty="0" err="1"/>
              <a:t>stride</a:t>
            </a:r>
            <a:r>
              <a:rPr lang="pt-BR" dirty="0"/>
              <a:t> maior, após a convolução, reduzindo a resolução de K e V e otimizando a eficiência computacional ao manter a captura de contexto local. Essa escolha padrão reflete o equilíbrio entre desempenho e eficiência no </a:t>
            </a:r>
            <a:r>
              <a:rPr lang="pt-BR" dirty="0" err="1"/>
              <a:t>CvT</a:t>
            </a:r>
            <a:r>
              <a:rPr lang="pt-B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829603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A2918F-59BC-B768-0724-A06AB93B0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064CD8-5AFD-7181-3E46-1F38E592A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RESULTADOS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E9D0794E-332B-EB67-15BE-0FBF8EB18184}"/>
              </a:ext>
            </a:extLst>
          </p:cNvPr>
          <p:cNvSpPr txBox="1">
            <a:spLocks/>
          </p:cNvSpPr>
          <p:nvPr/>
        </p:nvSpPr>
        <p:spPr>
          <a:xfrm>
            <a:off x="222739" y="1076813"/>
            <a:ext cx="11746522" cy="562878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/>
              <a:t>Vantagens e Desempenho</a:t>
            </a:r>
            <a:endParaRPr lang="pt-BR" dirty="0"/>
          </a:p>
          <a:p>
            <a:r>
              <a:rPr lang="pt-BR" b="1" dirty="0"/>
              <a:t>Desempenho de Ponta e Eficiência:</a:t>
            </a:r>
            <a:r>
              <a:rPr lang="pt-BR" dirty="0"/>
              <a:t> O </a:t>
            </a:r>
            <a:r>
              <a:rPr lang="pt-BR" dirty="0" err="1"/>
              <a:t>CvT</a:t>
            </a:r>
            <a:r>
              <a:rPr lang="pt-BR" dirty="0"/>
              <a:t> atinge um desempenho superior aos Vision Transformers e </a:t>
            </a:r>
            <a:r>
              <a:rPr lang="pt-BR" dirty="0" err="1"/>
              <a:t>ResNets</a:t>
            </a:r>
            <a:r>
              <a:rPr lang="pt-BR" dirty="0"/>
              <a:t> existentes na classificação ImageNet-1k, utilizando menos parâmetros e </a:t>
            </a:r>
            <a:r>
              <a:rPr lang="pt-BR" dirty="0" err="1"/>
              <a:t>FLOPs</a:t>
            </a:r>
            <a:r>
              <a:rPr lang="pt-BR" dirty="0"/>
              <a:t>.</a:t>
            </a:r>
          </a:p>
          <a:p>
            <a:r>
              <a:rPr lang="pt-BR" b="1" dirty="0">
                <a:solidFill>
                  <a:schemeClr val="accent6"/>
                </a:solidFill>
              </a:rPr>
              <a:t>Invariância Reforçada:</a:t>
            </a:r>
            <a:r>
              <a:rPr lang="pt-BR" dirty="0">
                <a:solidFill>
                  <a:schemeClr val="accent6"/>
                </a:solidFill>
              </a:rPr>
              <a:t> </a:t>
            </a:r>
            <a:r>
              <a:rPr lang="pt-BR" dirty="0"/>
              <a:t>Herda propriedades desejáveis das </a:t>
            </a:r>
            <a:r>
              <a:rPr lang="pt-BR" dirty="0" err="1"/>
              <a:t>CNNs</a:t>
            </a:r>
            <a:r>
              <a:rPr lang="pt-BR" dirty="0"/>
              <a:t>, como invariância a deslocamento, escala e distorção.</a:t>
            </a:r>
          </a:p>
          <a:p>
            <a:r>
              <a:rPr lang="pt-BR" b="1" dirty="0"/>
              <a:t>Remoção de </a:t>
            </a:r>
            <a:r>
              <a:rPr lang="pt-BR" b="1" dirty="0" err="1"/>
              <a:t>Positional</a:t>
            </a:r>
            <a:r>
              <a:rPr lang="pt-BR" b="1" dirty="0"/>
              <a:t> </a:t>
            </a:r>
            <a:r>
              <a:rPr lang="pt-BR" b="1" dirty="0" err="1"/>
              <a:t>Embeddings</a:t>
            </a:r>
            <a:r>
              <a:rPr lang="pt-BR" b="1" dirty="0"/>
              <a:t>:</a:t>
            </a:r>
            <a:r>
              <a:rPr lang="pt-BR" dirty="0"/>
              <a:t> Uma vantagem significativa é que o </a:t>
            </a:r>
            <a:r>
              <a:rPr lang="pt-BR" dirty="0" err="1"/>
              <a:t>CvT</a:t>
            </a:r>
            <a:r>
              <a:rPr lang="pt-BR" dirty="0"/>
              <a:t> </a:t>
            </a:r>
            <a:r>
              <a:rPr lang="pt-BR" b="1" dirty="0">
                <a:solidFill>
                  <a:schemeClr val="accent2"/>
                </a:solidFill>
              </a:rPr>
              <a:t>não requer </a:t>
            </a:r>
            <a:r>
              <a:rPr lang="pt-BR" b="1" dirty="0" err="1">
                <a:solidFill>
                  <a:schemeClr val="accent2"/>
                </a:solidFill>
              </a:rPr>
              <a:t>embeddings</a:t>
            </a:r>
            <a:r>
              <a:rPr lang="pt-BR" b="1" dirty="0">
                <a:solidFill>
                  <a:schemeClr val="accent2"/>
                </a:solidFill>
              </a:rPr>
              <a:t> posicionais explícitos</a:t>
            </a:r>
            <a:r>
              <a:rPr lang="pt-BR" dirty="0">
                <a:solidFill>
                  <a:schemeClr val="accent2"/>
                </a:solidFill>
              </a:rPr>
              <a:t>.</a:t>
            </a:r>
          </a:p>
          <a:p>
            <a:pPr lvl="1"/>
            <a:r>
              <a:rPr lang="pt-BR" sz="2800" dirty="0"/>
              <a:t>As convoluções incorporadas permitem que a rede modele relações espaciais localmente.</a:t>
            </a:r>
          </a:p>
          <a:p>
            <a:pPr lvl="1"/>
            <a:r>
              <a:rPr lang="pt-BR" sz="2800" dirty="0"/>
              <a:t>Simplifica o design e facilita a adaptação para tarefas de visão com resoluções de entrada variáveis, sem a necessidade de </a:t>
            </a:r>
            <a:r>
              <a:rPr lang="pt-BR" sz="2800" dirty="0" err="1"/>
              <a:t>re-projeto</a:t>
            </a:r>
            <a:r>
              <a:rPr lang="pt-BR" sz="2800" dirty="0"/>
              <a:t> do </a:t>
            </a:r>
            <a:r>
              <a:rPr lang="pt-BR" sz="2800" dirty="0" err="1"/>
              <a:t>embedding</a:t>
            </a:r>
            <a:r>
              <a:rPr lang="pt-BR" sz="2800" dirty="0"/>
              <a:t>.</a:t>
            </a:r>
          </a:p>
          <a:p>
            <a:r>
              <a:rPr lang="pt-BR" b="1" dirty="0">
                <a:solidFill>
                  <a:srgbClr val="7030A0"/>
                </a:solidFill>
              </a:rPr>
              <a:t>Estrutura Hierárquica e Representação Rica:</a:t>
            </a:r>
            <a:r>
              <a:rPr lang="pt-BR" dirty="0">
                <a:solidFill>
                  <a:srgbClr val="7030A0"/>
                </a:solidFill>
              </a:rPr>
              <a:t> </a:t>
            </a:r>
            <a:r>
              <a:rPr lang="pt-BR" dirty="0"/>
              <a:t>O design </a:t>
            </a:r>
            <a:r>
              <a:rPr lang="pt-BR" dirty="0" err="1"/>
              <a:t>multiestágio</a:t>
            </a:r>
            <a:r>
              <a:rPr lang="pt-BR" dirty="0"/>
              <a:t> com convoluções permite </a:t>
            </a:r>
            <a:r>
              <a:rPr lang="pt-BR" dirty="0" err="1"/>
              <a:t>downsampling</a:t>
            </a:r>
            <a:r>
              <a:rPr lang="pt-BR" dirty="0"/>
              <a:t> espacial e o aprendizado de padrões visuais mais complexos em áreas espaciais maiores, similar às camadas de características das </a:t>
            </a:r>
            <a:r>
              <a:rPr lang="pt-BR" dirty="0" err="1"/>
              <a:t>CNNs</a:t>
            </a:r>
            <a:r>
              <a:rPr lang="pt-BR" dirty="0"/>
              <a:t>.</a:t>
            </a:r>
          </a:p>
          <a:p>
            <a:r>
              <a:rPr lang="pt-BR" b="1" dirty="0">
                <a:solidFill>
                  <a:schemeClr val="accent4"/>
                </a:solidFill>
              </a:rPr>
              <a:t>Convergência Rápida:</a:t>
            </a:r>
            <a:r>
              <a:rPr lang="pt-BR" dirty="0">
                <a:solidFill>
                  <a:schemeClr val="accent4"/>
                </a:solidFill>
              </a:rPr>
              <a:t> </a:t>
            </a:r>
            <a:r>
              <a:rPr lang="pt-BR" dirty="0"/>
              <a:t>Demonstra uma convergência significativamente mais rápida durante o treinamento em comparação com modelos </a:t>
            </a:r>
            <a:r>
              <a:rPr lang="pt-BR" dirty="0" err="1"/>
              <a:t>Transformer</a:t>
            </a:r>
            <a:r>
              <a:rPr lang="pt-BR" dirty="0"/>
              <a:t> originais.</a:t>
            </a:r>
          </a:p>
          <a:p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99534110"/>
      </p:ext>
    </p:extLst>
  </p:cSld>
  <p:clrMapOvr>
    <a:masterClrMapping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C6B6C-459E-1B56-2AD5-509A8F71A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9B9C4C-9F21-9B97-EDFD-01876B0A8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072"/>
            <a:ext cx="10440000" cy="792000"/>
          </a:xfrm>
        </p:spPr>
        <p:txBody>
          <a:bodyPr/>
          <a:lstStyle/>
          <a:p>
            <a:r>
              <a:rPr lang="pt-BR" dirty="0"/>
              <a:t>RESULTADOS</a:t>
            </a:r>
            <a:endParaRPr lang="pt-BR" noProof="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9BF67C2-90E1-A95E-0193-F82FB1B41C6A}"/>
              </a:ext>
            </a:extLst>
          </p:cNvPr>
          <p:cNvSpPr txBox="1"/>
          <p:nvPr/>
        </p:nvSpPr>
        <p:spPr>
          <a:xfrm>
            <a:off x="243383" y="5460153"/>
            <a:ext cx="585261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dirty="0"/>
              <a:t>Acurácia Top-1 no </a:t>
            </a:r>
            <a:r>
              <a:rPr lang="pt-BR" sz="1600" dirty="0" err="1"/>
              <a:t>ImageNet</a:t>
            </a:r>
            <a:r>
              <a:rPr lang="pt-BR" sz="1600" dirty="0"/>
              <a:t> validação comparada a outros métodos em relação aos parâmetros do modelo.</a:t>
            </a:r>
            <a:endParaRPr lang="pt-BR" sz="1600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13B31D-C71A-EB4C-F134-A80C955955D6}"/>
              </a:ext>
            </a:extLst>
          </p:cNvPr>
          <p:cNvSpPr txBox="1">
            <a:spLocks/>
          </p:cNvSpPr>
          <p:nvPr/>
        </p:nvSpPr>
        <p:spPr>
          <a:xfrm>
            <a:off x="6998677" y="1084465"/>
            <a:ext cx="4970584" cy="516393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pt-BR" dirty="0"/>
              <a:t>A parte (a) compara o </a:t>
            </a:r>
            <a:r>
              <a:rPr lang="pt-BR" dirty="0" err="1"/>
              <a:t>CvT</a:t>
            </a:r>
            <a:r>
              <a:rPr lang="pt-BR" dirty="0"/>
              <a:t> com o modelo baseado em CNN </a:t>
            </a:r>
            <a:r>
              <a:rPr lang="pt-BR" dirty="0" err="1"/>
              <a:t>BiT</a:t>
            </a:r>
            <a:r>
              <a:rPr lang="pt-BR" dirty="0"/>
              <a:t> e o </a:t>
            </a:r>
            <a:r>
              <a:rPr lang="pt-BR" dirty="0" err="1"/>
              <a:t>Transformer-based</a:t>
            </a:r>
            <a:r>
              <a:rPr lang="pt-BR" dirty="0"/>
              <a:t> </a:t>
            </a:r>
            <a:r>
              <a:rPr lang="pt-BR" dirty="0" err="1"/>
              <a:t>ViT</a:t>
            </a:r>
            <a:r>
              <a:rPr lang="pt-BR" dirty="0"/>
              <a:t>, ambos </a:t>
            </a:r>
            <a:r>
              <a:rPr lang="pt-BR" dirty="0" err="1"/>
              <a:t>pré</a:t>
            </a:r>
            <a:r>
              <a:rPr lang="pt-BR" dirty="0"/>
              <a:t>-treinados no ImageNet-22k. O </a:t>
            </a:r>
            <a:r>
              <a:rPr lang="pt-BR" dirty="0" err="1"/>
              <a:t>CvT</a:t>
            </a:r>
            <a:r>
              <a:rPr lang="pt-BR" dirty="0"/>
              <a:t> com 277M de parâmetros alcança 87.7\% de acurácia Top-1, superando </a:t>
            </a:r>
            <a:r>
              <a:rPr lang="pt-BR" dirty="0" err="1"/>
              <a:t>ViT</a:t>
            </a:r>
            <a:r>
              <a:rPr lang="pt-BR" dirty="0"/>
              <a:t> (928M) e </a:t>
            </a:r>
            <a:r>
              <a:rPr lang="pt-BR" dirty="0" err="1"/>
              <a:t>BiT</a:t>
            </a:r>
            <a:r>
              <a:rPr lang="pt-BR" dirty="0"/>
              <a:t> (307M), demonstrando superioridade em eficiência e desempenho. </a:t>
            </a:r>
          </a:p>
          <a:p>
            <a:pPr algn="just"/>
            <a:r>
              <a:rPr lang="pt-BR" dirty="0"/>
              <a:t>A parte (b) foca em modelos </a:t>
            </a:r>
            <a:r>
              <a:rPr lang="pt-BR" dirty="0" err="1"/>
              <a:t>pré</a:t>
            </a:r>
            <a:r>
              <a:rPr lang="pt-BR" dirty="0"/>
              <a:t>-treinados no ImageNet-1k, incluindo </a:t>
            </a:r>
            <a:r>
              <a:rPr lang="pt-BR" dirty="0" err="1"/>
              <a:t>DeiT</a:t>
            </a:r>
            <a:r>
              <a:rPr lang="pt-BR" dirty="0"/>
              <a:t>, T2T, PVT e TNT, onde o </a:t>
            </a:r>
            <a:r>
              <a:rPr lang="pt-BR" dirty="0" err="1"/>
              <a:t>CvT</a:t>
            </a:r>
            <a:r>
              <a:rPr lang="pt-BR" dirty="0"/>
              <a:t> com até 32M de parâmetros atinge 82.5\% de acurácia, destacando-se pela menor complexidade computacional.</a:t>
            </a:r>
            <a:endParaRPr lang="pt-BR" noProof="0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pt-BR" noProof="0" dirty="0"/>
          </a:p>
        </p:txBody>
      </p:sp>
      <p:pic>
        <p:nvPicPr>
          <p:cNvPr id="5" name="Imagen 4" descr="Gráfico, Gráfico de líneas&#10;&#10;El contenido generado por IA puede ser incorrecto.">
            <a:extLst>
              <a:ext uri="{FF2B5EF4-FFF2-40B4-BE49-F238E27FC236}">
                <a16:creationId xmlns:a16="http://schemas.microsoft.com/office/drawing/2014/main" id="{7EEF03CB-D47A-664E-37FF-8EEF2D22A0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739" y="1295102"/>
            <a:ext cx="6163535" cy="4267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218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1DFB5-0065-9137-088A-3E5A3AFC2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0E99C9-7F2B-1F8D-BF66-B71402826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>
            <a:normAutofit fontScale="90000"/>
          </a:bodyPr>
          <a:lstStyle/>
          <a:p>
            <a:r>
              <a:rPr lang="pt-BR" dirty="0"/>
              <a:t>Comparativo: </a:t>
            </a:r>
            <a:r>
              <a:rPr lang="pt-BR" dirty="0" err="1"/>
              <a:t>CvT</a:t>
            </a:r>
            <a:r>
              <a:rPr lang="pt-BR" dirty="0"/>
              <a:t> vs. Outras Arquiteturas Híbridas</a:t>
            </a:r>
            <a:endParaRPr lang="pt-BR" noProof="0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19F68C05-8AC4-46A5-5A47-2F6A43BC84B8}"/>
              </a:ext>
            </a:extLst>
          </p:cNvPr>
          <p:cNvSpPr txBox="1">
            <a:spLocks/>
          </p:cNvSpPr>
          <p:nvPr/>
        </p:nvSpPr>
        <p:spPr>
          <a:xfrm>
            <a:off x="128954" y="1145763"/>
            <a:ext cx="10873153" cy="9400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spcAft>
                <a:spcPts val="600"/>
              </a:spcAft>
              <a:buNone/>
            </a:pPr>
            <a:r>
              <a:rPr lang="pt-BR" dirty="0"/>
              <a:t>Comparativo Essencial</a:t>
            </a:r>
            <a:endParaRPr lang="pt-BR" noProof="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6168EE1F-2296-3EBB-8EB9-E018DB1C4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203" y="2085787"/>
            <a:ext cx="11963797" cy="3219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271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91960A-E742-66EE-604B-86C579DB0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42698B-EFED-4F34-A3A3-0B6B1CDAC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072"/>
            <a:ext cx="10440000" cy="792000"/>
          </a:xfrm>
        </p:spPr>
        <p:txBody>
          <a:bodyPr/>
          <a:lstStyle/>
          <a:p>
            <a:r>
              <a:rPr lang="pt-BR" dirty="0"/>
              <a:t>RESULTADOS</a:t>
            </a:r>
            <a:endParaRPr lang="pt-BR" noProof="0" dirty="0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EAA13B30-A498-4716-84C3-333D24C532BD}"/>
              </a:ext>
            </a:extLst>
          </p:cNvPr>
          <p:cNvSpPr txBox="1"/>
          <p:nvPr/>
        </p:nvSpPr>
        <p:spPr>
          <a:xfrm>
            <a:off x="222738" y="1595021"/>
            <a:ext cx="11969261" cy="420256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BO" altLang="es-BO" b="1" dirty="0">
                <a:latin typeface="Arial" panose="020B0604020202020204" pitchFamily="34" charset="0"/>
              </a:rPr>
              <a:t>DETR (</a:t>
            </a:r>
            <a:r>
              <a:rPr lang="es-BO" altLang="es-BO" b="1" dirty="0" err="1">
                <a:latin typeface="Arial" panose="020B0604020202020204" pitchFamily="34" charset="0"/>
              </a:rPr>
              <a:t>Detection</a:t>
            </a:r>
            <a:r>
              <a:rPr lang="es-BO" altLang="es-BO" b="1" dirty="0">
                <a:latin typeface="Arial" panose="020B0604020202020204" pitchFamily="34" charset="0"/>
              </a:rPr>
              <a:t> </a:t>
            </a:r>
            <a:r>
              <a:rPr lang="es-BO" altLang="es-BO" b="1" dirty="0" err="1">
                <a:latin typeface="Arial" panose="020B0604020202020204" pitchFamily="34" charset="0"/>
              </a:rPr>
              <a:t>Transformer</a:t>
            </a:r>
            <a:r>
              <a:rPr lang="es-BO" altLang="es-BO" b="1" dirty="0">
                <a:latin typeface="Arial" panose="020B0604020202020204" pitchFamily="34" charset="0"/>
              </a:rPr>
              <a:t>):</a:t>
            </a:r>
            <a:r>
              <a:rPr lang="es-BO" altLang="es-BO" dirty="0">
                <a:latin typeface="Arial" panose="020B0604020202020204" pitchFamily="34" charset="0"/>
              </a:rPr>
              <a:t> Utiliza </a:t>
            </a:r>
            <a:r>
              <a:rPr lang="es-BO" altLang="es-BO" dirty="0" err="1">
                <a:latin typeface="Arial" panose="020B0604020202020204" pitchFamily="34" charset="0"/>
              </a:rPr>
              <a:t>uma</a:t>
            </a:r>
            <a:r>
              <a:rPr lang="es-BO" altLang="es-BO" dirty="0">
                <a:latin typeface="Arial" panose="020B0604020202020204" pitchFamily="34" charset="0"/>
              </a:rPr>
              <a:t> CNN como </a:t>
            </a:r>
            <a:r>
              <a:rPr lang="es-BO" altLang="es-BO" dirty="0" err="1">
                <a:latin typeface="Arial" panose="020B0604020202020204" pitchFamily="34" charset="0"/>
              </a:rPr>
              <a:t>backbone</a:t>
            </a:r>
            <a:r>
              <a:rPr lang="es-BO" altLang="es-BO" dirty="0">
                <a:latin typeface="Arial" panose="020B0604020202020204" pitchFamily="34" charset="0"/>
              </a:rPr>
              <a:t> para </a:t>
            </a:r>
            <a:r>
              <a:rPr lang="es-BO" altLang="es-BO" dirty="0" err="1">
                <a:latin typeface="Arial" panose="020B0604020202020204" pitchFamily="34" charset="0"/>
              </a:rPr>
              <a:t>extrair</a:t>
            </a:r>
            <a:r>
              <a:rPr lang="es-BO" altLang="es-BO" dirty="0">
                <a:latin typeface="Arial" panose="020B0604020202020204" pitchFamily="34" charset="0"/>
              </a:rPr>
              <a:t> mapas de características antes de alimentar </a:t>
            </a:r>
            <a:r>
              <a:rPr lang="es-BO" altLang="es-BO" dirty="0" err="1">
                <a:latin typeface="Arial" panose="020B0604020202020204" pitchFamily="34" charset="0"/>
              </a:rPr>
              <a:t>um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encoder-decoder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Transformer</a:t>
            </a:r>
            <a:r>
              <a:rPr lang="es-BO" altLang="es-BO" dirty="0">
                <a:latin typeface="Arial" panose="020B0604020202020204" pitchFamily="34" charset="0"/>
              </a:rPr>
              <a:t> para </a:t>
            </a:r>
            <a:r>
              <a:rPr lang="es-BO" altLang="es-BO" dirty="0" err="1">
                <a:latin typeface="Arial" panose="020B0604020202020204" pitchFamily="34" charset="0"/>
              </a:rPr>
              <a:t>detecção</a:t>
            </a:r>
            <a:r>
              <a:rPr lang="es-BO" altLang="es-BO" dirty="0">
                <a:latin typeface="Arial" panose="020B0604020202020204" pitchFamily="34" charset="0"/>
              </a:rPr>
              <a:t> de objetos.</a:t>
            </a:r>
          </a:p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BO" altLang="es-BO" b="1" dirty="0">
                <a:latin typeface="Arial" panose="020B0604020202020204" pitchFamily="34" charset="0"/>
              </a:rPr>
              <a:t>PVT (</a:t>
            </a:r>
            <a:r>
              <a:rPr lang="es-BO" altLang="es-BO" b="1" dirty="0" err="1">
                <a:latin typeface="Arial" panose="020B0604020202020204" pitchFamily="34" charset="0"/>
              </a:rPr>
              <a:t>Pyramid</a:t>
            </a:r>
            <a:r>
              <a:rPr lang="es-BO" altLang="es-BO" b="1" dirty="0">
                <a:latin typeface="Arial" panose="020B0604020202020204" pitchFamily="34" charset="0"/>
              </a:rPr>
              <a:t> Vision </a:t>
            </a:r>
            <a:r>
              <a:rPr lang="es-BO" altLang="es-BO" b="1" dirty="0" err="1">
                <a:latin typeface="Arial" panose="020B0604020202020204" pitchFamily="34" charset="0"/>
              </a:rPr>
              <a:t>Transformer</a:t>
            </a:r>
            <a:r>
              <a:rPr lang="es-BO" altLang="es-BO" b="1" dirty="0">
                <a:latin typeface="Arial" panose="020B0604020202020204" pitchFamily="34" charset="0"/>
              </a:rPr>
              <a:t>):</a:t>
            </a:r>
            <a:r>
              <a:rPr lang="es-BO" altLang="es-BO" dirty="0">
                <a:latin typeface="Arial" panose="020B0604020202020204" pitchFamily="34" charset="0"/>
              </a:rPr>
              <a:t> Incorpora </a:t>
            </a:r>
            <a:r>
              <a:rPr lang="es-BO" altLang="es-BO" dirty="0" err="1">
                <a:latin typeface="Arial" panose="020B0604020202020204" pitchFamily="34" charset="0"/>
              </a:rPr>
              <a:t>uma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estrutura</a:t>
            </a:r>
            <a:r>
              <a:rPr lang="es-BO" altLang="es-BO" dirty="0">
                <a:latin typeface="Arial" panose="020B0604020202020204" pitchFamily="34" charset="0"/>
              </a:rPr>
              <a:t> piramidal </a:t>
            </a:r>
            <a:r>
              <a:rPr lang="es-BO" altLang="es-BO" dirty="0" err="1">
                <a:latin typeface="Arial" panose="020B0604020202020204" pitchFamily="34" charset="0"/>
              </a:rPr>
              <a:t>multiestágio</a:t>
            </a:r>
            <a:r>
              <a:rPr lang="es-BO" altLang="es-BO" dirty="0">
                <a:latin typeface="Arial" panose="020B0604020202020204" pitchFamily="34" charset="0"/>
              </a:rPr>
              <a:t>, </a:t>
            </a:r>
            <a:r>
              <a:rPr lang="es-BO" altLang="es-BO" dirty="0" err="1">
                <a:latin typeface="Arial" panose="020B0604020202020204" pitchFamily="34" charset="0"/>
              </a:rPr>
              <a:t>semelhante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às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CNNs</a:t>
            </a:r>
            <a:r>
              <a:rPr lang="es-BO" altLang="es-BO" dirty="0">
                <a:latin typeface="Arial" panose="020B0604020202020204" pitchFamily="34" charset="0"/>
              </a:rPr>
              <a:t>, para </a:t>
            </a:r>
            <a:r>
              <a:rPr lang="es-BO" altLang="es-BO" dirty="0" err="1">
                <a:latin typeface="Arial" panose="020B0604020202020204" pitchFamily="34" charset="0"/>
              </a:rPr>
              <a:t>lidar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com</a:t>
            </a:r>
            <a:r>
              <a:rPr lang="es-BO" altLang="es-BO" dirty="0">
                <a:latin typeface="Arial" panose="020B0604020202020204" pitchFamily="34" charset="0"/>
              </a:rPr>
              <a:t> mapas de características de alta </a:t>
            </a:r>
            <a:r>
              <a:rPr lang="es-BO" altLang="es-BO" dirty="0" err="1">
                <a:latin typeface="Arial" panose="020B0604020202020204" pitchFamily="34" charset="0"/>
              </a:rPr>
              <a:t>resolução</a:t>
            </a:r>
            <a:r>
              <a:rPr lang="es-BO" altLang="es-BO" dirty="0">
                <a:latin typeface="Arial" panose="020B0604020202020204" pitchFamily="34" charset="0"/>
              </a:rPr>
              <a:t>, usando </a:t>
            </a:r>
            <a:r>
              <a:rPr lang="es-BO" altLang="es-BO" dirty="0" err="1">
                <a:latin typeface="Arial" panose="020B0604020202020204" pitchFamily="34" charset="0"/>
              </a:rPr>
              <a:t>um</a:t>
            </a:r>
            <a:r>
              <a:rPr lang="es-BO" altLang="es-BO" dirty="0">
                <a:latin typeface="Arial" panose="020B0604020202020204" pitchFamily="34" charset="0"/>
              </a:rPr>
              <a:t> módulo de </a:t>
            </a:r>
            <a:r>
              <a:rPr lang="es-BO" altLang="es-BO" i="1" dirty="0" err="1">
                <a:latin typeface="Arial" panose="020B0604020202020204" pitchFamily="34" charset="0"/>
              </a:rPr>
              <a:t>spatial-reduction</a:t>
            </a:r>
            <a:r>
              <a:rPr lang="es-BO" altLang="es-BO" i="1" dirty="0">
                <a:latin typeface="Arial" panose="020B0604020202020204" pitchFamily="34" charset="0"/>
              </a:rPr>
              <a:t> </a:t>
            </a:r>
            <a:r>
              <a:rPr lang="es-BO" altLang="es-BO" i="1" dirty="0" err="1">
                <a:latin typeface="Arial" panose="020B0604020202020204" pitchFamily="34" charset="0"/>
              </a:rPr>
              <a:t>attention</a:t>
            </a:r>
            <a:r>
              <a:rPr lang="es-BO" altLang="es-BO" dirty="0">
                <a:latin typeface="Arial" panose="020B0604020202020204" pitchFamily="34" charset="0"/>
              </a:rPr>
              <a:t> (SRA).</a:t>
            </a:r>
          </a:p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BO" altLang="es-BO" b="1" dirty="0" err="1">
                <a:latin typeface="Arial" panose="020B0604020202020204" pitchFamily="34" charset="0"/>
              </a:rPr>
              <a:t>Conformer</a:t>
            </a:r>
            <a:r>
              <a:rPr lang="es-BO" altLang="es-BO" b="1" dirty="0">
                <a:latin typeface="Arial" panose="020B0604020202020204" pitchFamily="34" charset="0"/>
              </a:rPr>
              <a:t>:</a:t>
            </a:r>
            <a:r>
              <a:rPr lang="es-BO" altLang="es-BO" dirty="0">
                <a:latin typeface="Arial" panose="020B0604020202020204" pitchFamily="34" charset="0"/>
              </a:rPr>
              <a:t> Combina ramos separados de CNN (para </a:t>
            </a:r>
            <a:r>
              <a:rPr lang="es-BO" altLang="es-BO" dirty="0" err="1">
                <a:latin typeface="Arial" panose="020B0604020202020204" pitchFamily="34" charset="0"/>
              </a:rPr>
              <a:t>percepção</a:t>
            </a:r>
            <a:r>
              <a:rPr lang="es-BO" altLang="es-BO" dirty="0">
                <a:latin typeface="Arial" panose="020B0604020202020204" pitchFamily="34" charset="0"/>
              </a:rPr>
              <a:t> local) e </a:t>
            </a:r>
            <a:r>
              <a:rPr lang="es-BO" altLang="es-BO" dirty="0" err="1">
                <a:latin typeface="Arial" panose="020B0604020202020204" pitchFamily="34" charset="0"/>
              </a:rPr>
              <a:t>Transformer</a:t>
            </a:r>
            <a:r>
              <a:rPr lang="es-BO" altLang="es-BO" dirty="0">
                <a:latin typeface="Arial" panose="020B0604020202020204" pitchFamily="34" charset="0"/>
              </a:rPr>
              <a:t> (para características </a:t>
            </a:r>
            <a:r>
              <a:rPr lang="es-BO" altLang="es-BO" dirty="0" err="1">
                <a:latin typeface="Arial" panose="020B0604020202020204" pitchFamily="34" charset="0"/>
              </a:rPr>
              <a:t>globais</a:t>
            </a:r>
            <a:r>
              <a:rPr lang="es-BO" altLang="es-BO" dirty="0">
                <a:latin typeface="Arial" panose="020B0604020202020204" pitchFamily="34" charset="0"/>
              </a:rPr>
              <a:t>), </a:t>
            </a:r>
            <a:r>
              <a:rPr lang="es-BO" altLang="es-BO" dirty="0" err="1">
                <a:latin typeface="Arial" panose="020B0604020202020204" pitchFamily="34" charset="0"/>
              </a:rPr>
              <a:t>com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conexões</a:t>
            </a:r>
            <a:r>
              <a:rPr lang="es-BO" altLang="es-BO" dirty="0">
                <a:latin typeface="Arial" panose="020B0604020202020204" pitchFamily="34" charset="0"/>
              </a:rPr>
              <a:t> entre eles.</a:t>
            </a:r>
          </a:p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BO" altLang="es-BO" b="1" dirty="0" err="1">
                <a:latin typeface="Arial" panose="020B0604020202020204" pitchFamily="34" charset="0"/>
              </a:rPr>
              <a:t>MaxViT</a:t>
            </a:r>
            <a:r>
              <a:rPr lang="es-BO" altLang="es-BO" b="1" dirty="0">
                <a:latin typeface="Arial" panose="020B0604020202020204" pitchFamily="34" charset="0"/>
              </a:rPr>
              <a:t> (Multi-Axis </a:t>
            </a:r>
            <a:r>
              <a:rPr lang="es-BO" altLang="es-BO" b="1" dirty="0" err="1">
                <a:latin typeface="Arial" panose="020B0604020202020204" pitchFamily="34" charset="0"/>
              </a:rPr>
              <a:t>Attention-based</a:t>
            </a:r>
            <a:r>
              <a:rPr lang="es-BO" altLang="es-BO" b="1" dirty="0">
                <a:latin typeface="Arial" panose="020B0604020202020204" pitchFamily="34" charset="0"/>
              </a:rPr>
              <a:t> Vision </a:t>
            </a:r>
            <a:r>
              <a:rPr lang="es-BO" altLang="es-BO" b="1" dirty="0" err="1">
                <a:latin typeface="Arial" panose="020B0604020202020204" pitchFamily="34" charset="0"/>
              </a:rPr>
              <a:t>Transformer</a:t>
            </a:r>
            <a:r>
              <a:rPr lang="es-BO" altLang="es-BO" b="1" dirty="0">
                <a:latin typeface="Arial" panose="020B0604020202020204" pitchFamily="34" charset="0"/>
              </a:rPr>
              <a:t>):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Adota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uma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estrutura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hierárquica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com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blocos</a:t>
            </a:r>
            <a:r>
              <a:rPr lang="es-BO" altLang="es-BO" dirty="0">
                <a:latin typeface="Arial" panose="020B0604020202020204" pitchFamily="34" charset="0"/>
              </a:rPr>
              <a:t> híbridos que </a:t>
            </a:r>
            <a:r>
              <a:rPr lang="es-BO" altLang="es-BO" dirty="0" err="1">
                <a:latin typeface="Arial" panose="020B0604020202020204" pitchFamily="34" charset="0"/>
              </a:rPr>
              <a:t>consistem</a:t>
            </a:r>
            <a:r>
              <a:rPr lang="es-BO" altLang="es-BO" dirty="0">
                <a:latin typeface="Arial" panose="020B0604020202020204" pitchFamily="34" charset="0"/>
              </a:rPr>
              <a:t> em </a:t>
            </a:r>
            <a:r>
              <a:rPr lang="es-BO" altLang="es-BO" dirty="0" err="1">
                <a:latin typeface="Arial" panose="020B0604020202020204" pitchFamily="34" charset="0"/>
              </a:rPr>
              <a:t>convoluções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MBConv</a:t>
            </a:r>
            <a:r>
              <a:rPr lang="es-BO" altLang="es-BO" dirty="0">
                <a:latin typeface="Arial" panose="020B0604020202020204" pitchFamily="34" charset="0"/>
              </a:rPr>
              <a:t> e </a:t>
            </a:r>
            <a:r>
              <a:rPr lang="es-BO" altLang="es-BO" dirty="0" err="1">
                <a:latin typeface="Arial" panose="020B0604020202020204" pitchFamily="34" charset="0"/>
              </a:rPr>
              <a:t>atenção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multi-eixo</a:t>
            </a:r>
            <a:r>
              <a:rPr lang="es-BO" altLang="es-BO" dirty="0">
                <a:latin typeface="Arial" panose="020B0604020202020204" pitchFamily="34" charset="0"/>
              </a:rPr>
              <a:t> (local e global).</a:t>
            </a:r>
          </a:p>
          <a:p>
            <a:pPr lvl="0" algn="just" eaLnBrk="0" fontAlgn="base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BO" altLang="es-BO" b="1" dirty="0" err="1">
                <a:latin typeface="Arial" panose="020B0604020202020204" pitchFamily="34" charset="0"/>
              </a:rPr>
              <a:t>CeiT</a:t>
            </a:r>
            <a:r>
              <a:rPr lang="es-BO" altLang="es-BO" b="1" dirty="0">
                <a:latin typeface="Arial" panose="020B0604020202020204" pitchFamily="34" charset="0"/>
              </a:rPr>
              <a:t> (</a:t>
            </a:r>
            <a:r>
              <a:rPr lang="es-BO" altLang="es-BO" b="1" dirty="0" err="1">
                <a:latin typeface="Arial" panose="020B0604020202020204" pitchFamily="34" charset="0"/>
              </a:rPr>
              <a:t>Convolution-enhanced</a:t>
            </a:r>
            <a:r>
              <a:rPr lang="es-BO" altLang="es-BO" b="1" dirty="0">
                <a:latin typeface="Arial" panose="020B0604020202020204" pitchFamily="34" charset="0"/>
              </a:rPr>
              <a:t> </a:t>
            </a:r>
            <a:r>
              <a:rPr lang="es-BO" altLang="es-BO" b="1" dirty="0" err="1">
                <a:latin typeface="Arial" panose="020B0604020202020204" pitchFamily="34" charset="0"/>
              </a:rPr>
              <a:t>Image</a:t>
            </a:r>
            <a:r>
              <a:rPr lang="es-BO" altLang="es-BO" b="1" dirty="0">
                <a:latin typeface="Arial" panose="020B0604020202020204" pitchFamily="34" charset="0"/>
              </a:rPr>
              <a:t> </a:t>
            </a:r>
            <a:r>
              <a:rPr lang="es-BO" altLang="es-BO" b="1" dirty="0" err="1">
                <a:latin typeface="Arial" panose="020B0604020202020204" pitchFamily="34" charset="0"/>
              </a:rPr>
              <a:t>Transformer</a:t>
            </a:r>
            <a:r>
              <a:rPr lang="es-BO" altLang="es-BO" b="1" dirty="0">
                <a:latin typeface="Arial" panose="020B0604020202020204" pitchFamily="34" charset="0"/>
              </a:rPr>
              <a:t>):</a:t>
            </a:r>
            <a:r>
              <a:rPr lang="es-BO" altLang="es-BO" dirty="0">
                <a:latin typeface="Arial" panose="020B0604020202020204" pitchFamily="34" charset="0"/>
              </a:rPr>
              <a:t> Modifica o esquema de </a:t>
            </a:r>
            <a:r>
              <a:rPr lang="es-BO" altLang="es-BO" dirty="0" err="1">
                <a:latin typeface="Arial" panose="020B0604020202020204" pitchFamily="34" charset="0"/>
              </a:rPr>
              <a:t>extração</a:t>
            </a:r>
            <a:r>
              <a:rPr lang="es-BO" altLang="es-BO" dirty="0">
                <a:latin typeface="Arial" panose="020B0604020202020204" pitchFamily="34" charset="0"/>
              </a:rPr>
              <a:t> de </a:t>
            </a:r>
            <a:r>
              <a:rPr lang="es-BO" altLang="es-BO" dirty="0" err="1">
                <a:latin typeface="Arial" panose="020B0604020202020204" pitchFamily="34" charset="0"/>
              </a:rPr>
              <a:t>patches</a:t>
            </a:r>
            <a:r>
              <a:rPr lang="es-BO" altLang="es-BO" dirty="0">
                <a:latin typeface="Arial" panose="020B0604020202020204" pitchFamily="34" charset="0"/>
              </a:rPr>
              <a:t>, a camada MLP e adiciona </a:t>
            </a:r>
            <a:r>
              <a:rPr lang="es-BO" altLang="es-BO" dirty="0" err="1">
                <a:latin typeface="Arial" panose="020B0604020202020204" pitchFamily="34" charset="0"/>
              </a:rPr>
              <a:t>uma</a:t>
            </a:r>
            <a:r>
              <a:rPr lang="es-BO" altLang="es-BO" dirty="0">
                <a:latin typeface="Arial" panose="020B0604020202020204" pitchFamily="34" charset="0"/>
              </a:rPr>
              <a:t> camada convolucional final para </a:t>
            </a:r>
            <a:r>
              <a:rPr lang="es-BO" altLang="es-BO" dirty="0" err="1">
                <a:latin typeface="Arial" panose="020B0604020202020204" pitchFamily="34" charset="0"/>
              </a:rPr>
              <a:t>melhor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desempenho</a:t>
            </a:r>
            <a:r>
              <a:rPr lang="es-BO" altLang="es-BO" dirty="0">
                <a:latin typeface="Arial" panose="020B0604020202020204" pitchFamily="34" charset="0"/>
              </a:rPr>
              <a:t>.</a:t>
            </a:r>
            <a:endParaRPr lang="pt-BR" noProof="0" dirty="0">
              <a:effectLst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D9FAFD-5D44-7535-0321-E578ABFF4059}"/>
              </a:ext>
            </a:extLst>
          </p:cNvPr>
          <p:cNvSpPr txBox="1">
            <a:spLocks/>
          </p:cNvSpPr>
          <p:nvPr/>
        </p:nvSpPr>
        <p:spPr>
          <a:xfrm>
            <a:off x="222739" y="1011496"/>
            <a:ext cx="11746522" cy="5007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Outros </a:t>
            </a:r>
            <a:r>
              <a:rPr lang="pt-BR" dirty="0" err="1"/>
              <a:t>ViTs</a:t>
            </a:r>
            <a:r>
              <a:rPr lang="pt-BR" dirty="0"/>
              <a:t> Híbridos (Exemplos)</a:t>
            </a: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8932279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C2719F-3FB1-F2E3-EAEF-A1675FC9B9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40CF6F-B555-3736-682B-F13C7FB48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Desempenho Empírico do </a:t>
            </a:r>
            <a:r>
              <a:rPr lang="pt-BR" dirty="0" err="1"/>
              <a:t>CvT</a:t>
            </a:r>
            <a:endParaRPr lang="pt-BR" noProof="0" dirty="0"/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40A303E0-150F-4A38-3725-88A9BEBEFA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1137480"/>
            <a:ext cx="11771404" cy="890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Resultados em Imagem e </a:t>
            </a:r>
            <a:r>
              <a:rPr lang="pt-BR" dirty="0" err="1"/>
              <a:t>Transfer</a:t>
            </a:r>
            <a:r>
              <a:rPr lang="pt-BR" dirty="0"/>
              <a:t> Learning</a:t>
            </a:r>
            <a:endParaRPr lang="pt-BR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9C7CB4BD-CCB9-921B-C1BC-00EA667491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820" y="1890498"/>
            <a:ext cx="11409288" cy="4076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2442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8" y="1024389"/>
            <a:ext cx="11125199" cy="3887579"/>
          </a:xfrm>
        </p:spPr>
        <p:txBody>
          <a:bodyPr>
            <a:normAutofit/>
          </a:bodyPr>
          <a:lstStyle/>
          <a:p>
            <a:r>
              <a:rPr lang="pt-BR" noProof="0" dirty="0"/>
              <a:t>Já pensaram em como dar a uma inteligência artificial o poder de ver o mundo? Os modelos mais poderosos de visão por computador, como o Vision </a:t>
            </a:r>
            <a:r>
              <a:rPr lang="pt-BR" noProof="0" dirty="0" err="1"/>
              <a:t>Transformer</a:t>
            </a:r>
            <a:r>
              <a:rPr lang="pt-BR" noProof="0" dirty="0"/>
              <a:t> (</a:t>
            </a:r>
            <a:r>
              <a:rPr lang="pt-BR" noProof="0" dirty="0" err="1"/>
              <a:t>ViT</a:t>
            </a:r>
            <a:r>
              <a:rPr lang="pt-BR" noProof="0" dirty="0"/>
              <a:t>), precisam de uma </a:t>
            </a:r>
            <a:r>
              <a:rPr lang="pt-BR" b="1" noProof="0" dirty="0">
                <a:solidFill>
                  <a:schemeClr val="accent4"/>
                </a:solidFill>
              </a:rPr>
              <a:t>quantidade gigantesca de dados para se saírem bem.</a:t>
            </a:r>
          </a:p>
          <a:p>
            <a:r>
              <a:rPr lang="pt-BR" noProof="0" dirty="0"/>
              <a:t>Mas e se os dados que temos não são suficientes? Como podemos fazer com que essas arquiteturas </a:t>
            </a:r>
            <a:r>
              <a:rPr lang="pt-BR" b="1" noProof="0" dirty="0">
                <a:solidFill>
                  <a:srgbClr val="7030A0"/>
                </a:solidFill>
              </a:rPr>
              <a:t>entendam a imagem de forma mais "natural",</a:t>
            </a:r>
            <a:r>
              <a:rPr lang="pt-BR" noProof="0" dirty="0"/>
              <a:t> como nós?</a:t>
            </a:r>
          </a:p>
        </p:txBody>
      </p:sp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C795064-8646-1157-0C1F-C73CA73D9B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6C0FBB4-0466-91D1-7ACD-DD2CFB725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Implementação e Ferramentas</a:t>
            </a:r>
            <a:endParaRPr lang="pt-BR" noProof="0" dirty="0"/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F0CAB25C-815E-4A12-A225-D90B72FE36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1137480"/>
            <a:ext cx="11771404" cy="890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 implementação oficial do </a:t>
            </a:r>
            <a:r>
              <a:rPr lang="pt-BR" dirty="0" err="1"/>
              <a:t>CvT</a:t>
            </a:r>
            <a:r>
              <a:rPr lang="pt-BR" dirty="0"/>
              <a:t> está disponível no </a:t>
            </a:r>
            <a:r>
              <a:rPr lang="pt-BR" dirty="0">
                <a:hlinkClick r:id="rId3"/>
              </a:rPr>
              <a:t>GitHub</a:t>
            </a:r>
            <a:r>
              <a:rPr lang="pt-BR" dirty="0"/>
              <a:t>. Também pode ser utilizada através da biblioteca </a:t>
            </a:r>
            <a:r>
              <a:rPr lang="pt-BR" dirty="0" err="1"/>
              <a:t>Hugging</a:t>
            </a:r>
            <a:r>
              <a:rPr lang="pt-BR" dirty="0"/>
              <a:t> Face </a:t>
            </a:r>
            <a:r>
              <a:rPr lang="pt-BR" dirty="0" err="1"/>
              <a:t>transformers</a:t>
            </a:r>
            <a:r>
              <a:rPr lang="pt-BR" dirty="0"/>
              <a:t>.</a:t>
            </a:r>
            <a:endParaRPr lang="pt-BR" noProof="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FBE62DD7-8B22-F0A3-8885-C02EAA0D9FC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506" t="21473"/>
          <a:stretch>
            <a:fillRect/>
          </a:stretch>
        </p:blipFill>
        <p:spPr>
          <a:xfrm>
            <a:off x="116992" y="2121877"/>
            <a:ext cx="11615526" cy="4243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9403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A8980B4D-2CA7-115C-1C93-980FC59FEB03}"/>
              </a:ext>
            </a:extLst>
          </p:cNvPr>
          <p:cNvSpPr txBox="1">
            <a:spLocks/>
          </p:cNvSpPr>
          <p:nvPr/>
        </p:nvSpPr>
        <p:spPr>
          <a:xfrm>
            <a:off x="0" y="18255"/>
            <a:ext cx="104400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Exemplo(s) de aplicação</a:t>
            </a: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D8A49F87-EDE6-E70D-42C3-4DE6B6DE91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842563"/>
            <a:ext cx="11720804" cy="611099"/>
          </a:xfrm>
        </p:spPr>
        <p:txBody>
          <a:bodyPr/>
          <a:lstStyle/>
          <a:p>
            <a:r>
              <a:rPr lang="pt-BR" dirty="0"/>
              <a:t>Aplicações em Visão Computacional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B3B2288-0BF9-29F4-0ECD-3335E24C1232}"/>
              </a:ext>
            </a:extLst>
          </p:cNvPr>
          <p:cNvSpPr txBox="1">
            <a:spLocks/>
          </p:cNvSpPr>
          <p:nvPr/>
        </p:nvSpPr>
        <p:spPr>
          <a:xfrm>
            <a:off x="141813" y="1335403"/>
            <a:ext cx="11720804" cy="4174443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eaLnBrk="0" fontAlgn="base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BO" altLang="es-BO" b="1" dirty="0" err="1">
                <a:latin typeface="Arial" panose="020B0604020202020204" pitchFamily="34" charset="0"/>
              </a:rPr>
              <a:t>Backbone</a:t>
            </a:r>
            <a:r>
              <a:rPr lang="es-BO" altLang="es-BO" b="1" dirty="0">
                <a:latin typeface="Arial" panose="020B0604020202020204" pitchFamily="34" charset="0"/>
              </a:rPr>
              <a:t> Versátil:</a:t>
            </a:r>
            <a:r>
              <a:rPr lang="es-BO" altLang="es-BO" dirty="0">
                <a:latin typeface="Arial" panose="020B0604020202020204" pitchFamily="34" charset="0"/>
              </a:rPr>
              <a:t> O </a:t>
            </a:r>
            <a:r>
              <a:rPr lang="es-BO" altLang="es-BO" dirty="0" err="1">
                <a:latin typeface="Arial" panose="020B0604020202020204" pitchFamily="34" charset="0"/>
              </a:rPr>
              <a:t>CvT</a:t>
            </a:r>
            <a:r>
              <a:rPr lang="es-BO" altLang="es-BO" dirty="0">
                <a:latin typeface="Arial" panose="020B0604020202020204" pitchFamily="34" charset="0"/>
              </a:rPr>
              <a:t> serve como </a:t>
            </a:r>
            <a:r>
              <a:rPr lang="es-BO" altLang="es-BO" dirty="0" err="1">
                <a:latin typeface="Arial" panose="020B0604020202020204" pitchFamily="34" charset="0"/>
              </a:rPr>
              <a:t>um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backbone</a:t>
            </a:r>
            <a:r>
              <a:rPr lang="es-BO" altLang="es-BO" dirty="0">
                <a:latin typeface="Arial" panose="020B0604020202020204" pitchFamily="34" charset="0"/>
              </a:rPr>
              <a:t> robusto e eficiente para </a:t>
            </a:r>
            <a:r>
              <a:rPr lang="es-BO" altLang="es-BO" dirty="0" err="1">
                <a:latin typeface="Arial" panose="020B0604020202020204" pitchFamily="34" charset="0"/>
              </a:rPr>
              <a:t>uma</a:t>
            </a:r>
            <a:r>
              <a:rPr lang="es-BO" altLang="es-BO" dirty="0">
                <a:latin typeface="Arial" panose="020B0604020202020204" pitchFamily="34" charset="0"/>
              </a:rPr>
              <a:t> ampla gama de tarefas de </a:t>
            </a:r>
            <a:r>
              <a:rPr lang="es-BO" altLang="es-BO" dirty="0" err="1">
                <a:latin typeface="Arial" panose="020B0604020202020204" pitchFamily="34" charset="0"/>
              </a:rPr>
              <a:t>visão</a:t>
            </a:r>
            <a:r>
              <a:rPr lang="es-BO" altLang="es-BO" dirty="0">
                <a:latin typeface="Arial" panose="020B0604020202020204" pitchFamily="34" charset="0"/>
              </a:rPr>
              <a:t> computacional.</a:t>
            </a:r>
          </a:p>
          <a:p>
            <a:pPr marL="0" lvl="0" indent="0" eaLnBrk="0" fontAlgn="base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BO" altLang="es-BO" b="1" dirty="0" err="1">
                <a:latin typeface="Arial" panose="020B0604020202020204" pitchFamily="34" charset="0"/>
              </a:rPr>
              <a:t>Classificação</a:t>
            </a:r>
            <a:r>
              <a:rPr lang="es-BO" altLang="es-BO" b="1" dirty="0">
                <a:latin typeface="Arial" panose="020B0604020202020204" pitchFamily="34" charset="0"/>
              </a:rPr>
              <a:t> de </a:t>
            </a:r>
            <a:r>
              <a:rPr lang="es-BO" altLang="es-BO" b="1" dirty="0" err="1">
                <a:latin typeface="Arial" panose="020B0604020202020204" pitchFamily="34" charset="0"/>
              </a:rPr>
              <a:t>Imagens</a:t>
            </a:r>
            <a:r>
              <a:rPr lang="es-BO" altLang="es-BO" b="1" dirty="0">
                <a:latin typeface="Arial" panose="020B0604020202020204" pitchFamily="34" charset="0"/>
              </a:rPr>
              <a:t>: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Sua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aplicação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primária</a:t>
            </a:r>
            <a:r>
              <a:rPr lang="es-BO" altLang="es-BO" dirty="0">
                <a:latin typeface="Arial" panose="020B0604020202020204" pitchFamily="34" charset="0"/>
              </a:rPr>
              <a:t> e onde </a:t>
            </a:r>
            <a:r>
              <a:rPr lang="es-BO" altLang="es-BO" dirty="0" err="1">
                <a:latin typeface="Arial" panose="020B0604020202020204" pitchFamily="34" charset="0"/>
              </a:rPr>
              <a:t>demonstrou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desempenho</a:t>
            </a:r>
            <a:r>
              <a:rPr lang="es-BO" altLang="es-BO" dirty="0">
                <a:latin typeface="Arial" panose="020B0604020202020204" pitchFamily="34" charset="0"/>
              </a:rPr>
              <a:t> de </a:t>
            </a:r>
            <a:r>
              <a:rPr lang="es-BO" altLang="es-BO" dirty="0" err="1">
                <a:latin typeface="Arial" panose="020B0604020202020204" pitchFamily="34" charset="0"/>
              </a:rPr>
              <a:t>ponta</a:t>
            </a:r>
            <a:r>
              <a:rPr lang="es-BO" altLang="es-BO" dirty="0">
                <a:latin typeface="Arial" panose="020B0604020202020204" pitchFamily="34" charset="0"/>
              </a:rPr>
              <a:t> (ex: ImageNet-1k, ImageNet-22k).</a:t>
            </a:r>
          </a:p>
          <a:p>
            <a:pPr marL="0" lvl="0" indent="0" eaLnBrk="0" fontAlgn="base" hangingPunct="0">
              <a:lnSpc>
                <a:spcPct val="160000"/>
              </a:lnSpc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es-BO" altLang="es-BO" b="1" dirty="0" err="1">
                <a:latin typeface="Arial" panose="020B0604020202020204" pitchFamily="34" charset="0"/>
              </a:rPr>
              <a:t>Detecção</a:t>
            </a:r>
            <a:r>
              <a:rPr lang="es-BO" altLang="es-BO" b="1" dirty="0">
                <a:latin typeface="Arial" panose="020B0604020202020204" pitchFamily="34" charset="0"/>
              </a:rPr>
              <a:t> de Objetos e </a:t>
            </a:r>
            <a:r>
              <a:rPr lang="es-BO" altLang="es-BO" b="1" dirty="0" err="1">
                <a:latin typeface="Arial" panose="020B0604020202020204" pitchFamily="34" charset="0"/>
              </a:rPr>
              <a:t>Segmentação</a:t>
            </a:r>
            <a:r>
              <a:rPr lang="es-BO" altLang="es-BO" b="1" dirty="0">
                <a:latin typeface="Arial" panose="020B0604020202020204" pitchFamily="34" charset="0"/>
              </a:rPr>
              <a:t> de </a:t>
            </a:r>
            <a:r>
              <a:rPr lang="es-BO" altLang="es-BO" b="1" dirty="0" err="1">
                <a:latin typeface="Arial" panose="020B0604020202020204" pitchFamily="34" charset="0"/>
              </a:rPr>
              <a:t>Instâncias</a:t>
            </a:r>
            <a:r>
              <a:rPr lang="es-BO" altLang="es-BO" b="1" dirty="0">
                <a:latin typeface="Arial" panose="020B0604020202020204" pitchFamily="34" charset="0"/>
              </a:rPr>
              <a:t>:</a:t>
            </a:r>
            <a:r>
              <a:rPr lang="es-BO" altLang="es-BO" dirty="0">
                <a:latin typeface="Arial" panose="020B0604020202020204" pitchFamily="34" charset="0"/>
              </a:rPr>
              <a:t> As </a:t>
            </a:r>
            <a:r>
              <a:rPr lang="es-BO" altLang="es-BO" dirty="0" err="1">
                <a:latin typeface="Arial" panose="020B0604020202020204" pitchFamily="34" charset="0"/>
              </a:rPr>
              <a:t>modificações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introduzidas</a:t>
            </a:r>
            <a:r>
              <a:rPr lang="es-BO" altLang="es-BO" dirty="0">
                <a:latin typeface="Arial" panose="020B0604020202020204" pitchFamily="34" charset="0"/>
              </a:rPr>
              <a:t> pelo </a:t>
            </a:r>
            <a:r>
              <a:rPr lang="es-BO" altLang="es-BO" dirty="0" err="1">
                <a:latin typeface="Arial" panose="020B0604020202020204" pitchFamily="34" charset="0"/>
              </a:rPr>
              <a:t>CvT</a:t>
            </a:r>
            <a:r>
              <a:rPr lang="es-BO" altLang="es-BO" dirty="0">
                <a:latin typeface="Arial" panose="020B0604020202020204" pitchFamily="34" charset="0"/>
              </a:rPr>
              <a:t> o </a:t>
            </a:r>
            <a:r>
              <a:rPr lang="es-BO" altLang="es-BO" dirty="0" err="1">
                <a:latin typeface="Arial" panose="020B0604020202020204" pitchFamily="34" charset="0"/>
              </a:rPr>
              <a:t>tornam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adequado</a:t>
            </a:r>
            <a:r>
              <a:rPr lang="es-BO" altLang="es-BO" dirty="0">
                <a:latin typeface="Arial" panose="020B0604020202020204" pitchFamily="34" charset="0"/>
              </a:rPr>
              <a:t> para tarefas de </a:t>
            </a:r>
            <a:r>
              <a:rPr lang="es-BO" altLang="es-BO" dirty="0" err="1">
                <a:latin typeface="Arial" panose="020B0604020202020204" pitchFamily="34" charset="0"/>
              </a:rPr>
              <a:t>previsão</a:t>
            </a:r>
            <a:r>
              <a:rPr lang="es-BO" altLang="es-BO" dirty="0">
                <a:latin typeface="Arial" panose="020B0604020202020204" pitchFamily="34" charset="0"/>
              </a:rPr>
              <a:t> densa. </a:t>
            </a:r>
            <a:r>
              <a:rPr lang="es-BO" altLang="es-BO" dirty="0" err="1">
                <a:latin typeface="Arial" panose="020B0604020202020204" pitchFamily="34" charset="0"/>
              </a:rPr>
              <a:t>Exemplos</a:t>
            </a:r>
            <a:r>
              <a:rPr lang="es-BO" altLang="es-BO" dirty="0">
                <a:latin typeface="Arial" panose="020B0604020202020204" pitchFamily="34" charset="0"/>
              </a:rPr>
              <a:t> de </a:t>
            </a:r>
            <a:r>
              <a:rPr lang="es-BO" altLang="es-BO" dirty="0" err="1">
                <a:latin typeface="Arial" panose="020B0604020202020204" pitchFamily="34" charset="0"/>
              </a:rPr>
              <a:t>outros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HVTs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já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mostraram</a:t>
            </a:r>
            <a:r>
              <a:rPr lang="es-BO" altLang="es-BO" dirty="0">
                <a:latin typeface="Arial" panose="020B0604020202020204" pitchFamily="34" charset="0"/>
              </a:rPr>
              <a:t> </a:t>
            </a:r>
            <a:r>
              <a:rPr lang="es-BO" altLang="es-BO" dirty="0" err="1">
                <a:latin typeface="Arial" panose="020B0604020202020204" pitchFamily="34" charset="0"/>
              </a:rPr>
              <a:t>sucesso</a:t>
            </a:r>
            <a:r>
              <a:rPr lang="es-BO" altLang="es-BO" dirty="0">
                <a:latin typeface="Arial" panose="020B0604020202020204" pitchFamily="34" charset="0"/>
              </a:rPr>
              <a:t> em </a:t>
            </a:r>
            <a:r>
              <a:rPr lang="es-BO" altLang="es-BO" dirty="0" err="1">
                <a:latin typeface="Arial" panose="020B0604020202020204" pitchFamily="34" charset="0"/>
              </a:rPr>
              <a:t>Mask</a:t>
            </a:r>
            <a:r>
              <a:rPr lang="es-BO" altLang="es-BO" dirty="0">
                <a:latin typeface="Arial" panose="020B0604020202020204" pitchFamily="34" charset="0"/>
              </a:rPr>
              <a:t> R-CNN e Cascade R-CNN.</a:t>
            </a:r>
          </a:p>
          <a:p>
            <a:pPr marL="0" indent="0">
              <a:lnSpc>
                <a:spcPct val="160000"/>
              </a:lnSpc>
              <a:buNone/>
            </a:pP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532530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6E5A7F-DFB2-928A-910F-296DAF3BA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EF025DED-9A58-03DC-B010-2CE0AA1F25F9}"/>
              </a:ext>
            </a:extLst>
          </p:cNvPr>
          <p:cNvSpPr txBox="1">
            <a:spLocks/>
          </p:cNvSpPr>
          <p:nvPr/>
        </p:nvSpPr>
        <p:spPr>
          <a:xfrm>
            <a:off x="0" y="18255"/>
            <a:ext cx="104400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Exemplo(s) de aplicação</a:t>
            </a:r>
          </a:p>
        </p:txBody>
      </p:sp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3AC050F5-071D-47DF-3861-E07C07F1E7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11723" y="842563"/>
            <a:ext cx="11720804" cy="611099"/>
          </a:xfrm>
        </p:spPr>
        <p:txBody>
          <a:bodyPr/>
          <a:lstStyle/>
          <a:p>
            <a:r>
              <a:rPr lang="pt-BR" dirty="0"/>
              <a:t>Outras Aplicações de </a:t>
            </a:r>
            <a:r>
              <a:rPr lang="pt-BR" dirty="0" err="1"/>
              <a:t>HVTs</a:t>
            </a:r>
            <a:r>
              <a:rPr lang="pt-BR" dirty="0"/>
              <a:t> (tendências gerais):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B9932D8-B834-8519-E37A-F9BAF19C2418}"/>
              </a:ext>
            </a:extLst>
          </p:cNvPr>
          <p:cNvSpPr txBox="1">
            <a:spLocks/>
          </p:cNvSpPr>
          <p:nvPr/>
        </p:nvSpPr>
        <p:spPr>
          <a:xfrm>
            <a:off x="141812" y="1335403"/>
            <a:ext cx="12050187" cy="529985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BO" altLang="es-BO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Reconhecimento</a:t>
            </a:r>
            <a:r>
              <a:rPr kumimoji="0" lang="es-BO" altLang="es-BO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de </a:t>
            </a:r>
            <a:r>
              <a:rPr kumimoji="0" lang="es-BO" altLang="es-BO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Imagens</a:t>
            </a:r>
            <a:r>
              <a:rPr kumimoji="0" lang="es-BO" altLang="es-BO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/Vídeos: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HVTs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são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usados para capturar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informações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globais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e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locais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,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melhorando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o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reconhecimento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em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cenários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complexos.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BO" altLang="es-BO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Reconstrução</a:t>
            </a:r>
            <a:r>
              <a:rPr kumimoji="0" lang="es-BO" altLang="es-BO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de </a:t>
            </a:r>
            <a:r>
              <a:rPr kumimoji="0" lang="es-BO" altLang="es-BO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Imagens</a:t>
            </a:r>
            <a:r>
              <a:rPr kumimoji="0" lang="es-BO" altLang="es-BO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: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Em tarefas como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super-resolução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e </a:t>
            </a:r>
            <a:r>
              <a:rPr kumimoji="0" lang="es-BO" altLang="es-BO" sz="1900" b="0" i="1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denoising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,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combinam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modelagem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local das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convoluções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com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a global da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autoatenção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BO" altLang="es-BO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Extração</a:t>
            </a:r>
            <a:r>
              <a:rPr kumimoji="0" lang="es-BO" altLang="es-BO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de Características: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Para identificar e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extrair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informações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visuais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relevantes em diversas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aplicações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BO" altLang="es-BO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Análise</a:t>
            </a:r>
            <a:r>
              <a:rPr kumimoji="0" lang="es-BO" altLang="es-BO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de </a:t>
            </a:r>
            <a:r>
              <a:rPr kumimoji="0" lang="es-BO" altLang="es-BO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Imagens</a:t>
            </a:r>
            <a:r>
              <a:rPr kumimoji="0" lang="es-BO" altLang="es-BO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Médicas: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HVTs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mostram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grande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promessa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na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segmentação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e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análise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de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imagens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médicas, onde a captura de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detalhes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locais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e contexto global é crucial.</a:t>
            </a:r>
          </a:p>
          <a:p>
            <a:pPr marL="0" marR="0" lvl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r>
              <a:rPr kumimoji="0" lang="es-BO" altLang="es-BO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Classificação</a:t>
            </a:r>
            <a:r>
              <a:rPr kumimoji="0" lang="es-BO" altLang="es-BO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de </a:t>
            </a:r>
            <a:r>
              <a:rPr kumimoji="0" lang="es-BO" altLang="es-BO" sz="19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Morfologia</a:t>
            </a:r>
            <a:r>
              <a:rPr kumimoji="0" lang="es-BO" altLang="es-BO" sz="19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Galáctica: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Aplicações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recentes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em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astronomia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, como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classificação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de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morfologia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de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galáxias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 usando </a:t>
            </a:r>
            <a:r>
              <a:rPr kumimoji="0" lang="es-BO" altLang="es-BO" sz="19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CvT</a:t>
            </a:r>
            <a:r>
              <a:rPr kumimoji="0" lang="es-BO" altLang="es-BO" sz="19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98817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D3F046-C07E-D400-F36F-34BB1A865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6180C9-22FB-B5E1-9CB1-9E2D1FC9A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440000" cy="792000"/>
          </a:xfrm>
        </p:spPr>
        <p:txBody>
          <a:bodyPr/>
          <a:lstStyle/>
          <a:p>
            <a:r>
              <a:rPr lang="pt-BR" dirty="0"/>
              <a:t>Vantagens e desvantagens</a:t>
            </a:r>
            <a:endParaRPr lang="pt-BR" noProof="0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04E8C0E1-40FE-4191-DD4F-A571C9D11F9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026" r="61852"/>
          <a:stretch>
            <a:fillRect/>
          </a:stretch>
        </p:blipFill>
        <p:spPr bwMode="auto">
          <a:xfrm>
            <a:off x="260839" y="810254"/>
            <a:ext cx="4299438" cy="593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B83FE444-1942-DEF6-CAED-94C2FD39D0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52" t="21026"/>
          <a:stretch>
            <a:fillRect/>
          </a:stretch>
        </p:blipFill>
        <p:spPr bwMode="auto">
          <a:xfrm>
            <a:off x="6900494" y="720968"/>
            <a:ext cx="4299438" cy="5933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578777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F19230-B07F-FF0A-EF23-41407C08E4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47599B94-4EF8-23F5-6569-570E38B9AFE2}"/>
              </a:ext>
            </a:extLst>
          </p:cNvPr>
          <p:cNvSpPr txBox="1">
            <a:spLocks/>
          </p:cNvSpPr>
          <p:nvPr/>
        </p:nvSpPr>
        <p:spPr>
          <a:xfrm>
            <a:off x="0" y="18255"/>
            <a:ext cx="104400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Validação e Refutação</a:t>
            </a:r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BB55E678-BDA3-83D7-5D18-B2A14B45CB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3747" y="1300065"/>
            <a:ext cx="11836717" cy="5539680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buNone/>
            </a:pPr>
            <a:r>
              <a:rPr lang="pt-BR" dirty="0"/>
              <a:t>O </a:t>
            </a:r>
            <a:r>
              <a:rPr lang="pt-BR" b="1" dirty="0" err="1">
                <a:solidFill>
                  <a:schemeClr val="accent6"/>
                </a:solidFill>
              </a:rPr>
              <a:t>Convolutional</a:t>
            </a:r>
            <a:r>
              <a:rPr lang="pt-BR" b="1" dirty="0">
                <a:solidFill>
                  <a:schemeClr val="accent6"/>
                </a:solidFill>
              </a:rPr>
              <a:t> Vision </a:t>
            </a:r>
            <a:r>
              <a:rPr lang="pt-BR" b="1" dirty="0" err="1">
                <a:solidFill>
                  <a:schemeClr val="accent6"/>
                </a:solidFill>
              </a:rPr>
              <a:t>Transformer</a:t>
            </a:r>
            <a:r>
              <a:rPr lang="pt-BR" b="1" dirty="0">
                <a:solidFill>
                  <a:schemeClr val="accent6"/>
                </a:solidFill>
              </a:rPr>
              <a:t> (</a:t>
            </a:r>
            <a:r>
              <a:rPr lang="pt-BR" b="1" dirty="0" err="1">
                <a:solidFill>
                  <a:schemeClr val="accent6"/>
                </a:solidFill>
              </a:rPr>
              <a:t>CvT</a:t>
            </a:r>
            <a:r>
              <a:rPr lang="pt-BR" b="1" dirty="0">
                <a:solidFill>
                  <a:schemeClr val="accent6"/>
                </a:solidFill>
              </a:rPr>
              <a:t>) </a:t>
            </a:r>
            <a:r>
              <a:rPr lang="pt-BR" dirty="0"/>
              <a:t>representa um avanço significativo no campo da visão computacional, unindo com sucesso as melhores características das Redes Neurais Convolucionais (</a:t>
            </a:r>
            <a:r>
              <a:rPr lang="pt-BR" dirty="0" err="1"/>
              <a:t>CNNs</a:t>
            </a:r>
            <a:r>
              <a:rPr lang="pt-BR" dirty="0"/>
              <a:t>) e dos Vision Transformers (</a:t>
            </a:r>
            <a:r>
              <a:rPr lang="pt-BR" dirty="0" err="1"/>
              <a:t>ViTs</a:t>
            </a:r>
            <a:r>
              <a:rPr lang="pt-BR" dirty="0"/>
              <a:t>).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dirty="0"/>
              <a:t>Através do </a:t>
            </a:r>
            <a:r>
              <a:rPr lang="pt-BR" b="1" dirty="0" err="1">
                <a:solidFill>
                  <a:schemeClr val="accent2"/>
                </a:solidFill>
              </a:rPr>
              <a:t>Embedding</a:t>
            </a:r>
            <a:r>
              <a:rPr lang="pt-BR" b="1" dirty="0">
                <a:solidFill>
                  <a:schemeClr val="accent2"/>
                </a:solidFill>
              </a:rPr>
              <a:t> Convolucional de Tokens </a:t>
            </a:r>
            <a:r>
              <a:rPr lang="pt-BR" dirty="0"/>
              <a:t>e da Projeção Convolucional, o </a:t>
            </a:r>
            <a:r>
              <a:rPr lang="pt-BR" dirty="0" err="1"/>
              <a:t>CvT</a:t>
            </a:r>
            <a:r>
              <a:rPr lang="pt-BR" dirty="0"/>
              <a:t> incorpora o viés indutivo local das </a:t>
            </a:r>
            <a:r>
              <a:rPr lang="pt-BR" dirty="0" err="1"/>
              <a:t>CNNs</a:t>
            </a:r>
            <a:r>
              <a:rPr lang="pt-BR" dirty="0"/>
              <a:t>, mantendo a capacidade de modelagem de contexto global dos Transformers.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dirty="0"/>
              <a:t>Isso resulta em </a:t>
            </a:r>
            <a:r>
              <a:rPr lang="pt-BR" b="1" dirty="0">
                <a:solidFill>
                  <a:srgbClr val="7030A0"/>
                </a:solidFill>
              </a:rPr>
              <a:t>desempenho superior e maior eficiência</a:t>
            </a:r>
            <a:r>
              <a:rPr lang="pt-BR" dirty="0"/>
              <a:t>, com menos parâmetros e </a:t>
            </a:r>
            <a:r>
              <a:rPr lang="pt-BR" dirty="0" err="1"/>
              <a:t>FLOPs</a:t>
            </a:r>
            <a:r>
              <a:rPr lang="pt-BR" dirty="0"/>
              <a:t>, e a notável capacidade de dispensar </a:t>
            </a:r>
            <a:r>
              <a:rPr lang="pt-BR" dirty="0" err="1"/>
              <a:t>positional</a:t>
            </a:r>
            <a:r>
              <a:rPr lang="pt-BR" dirty="0"/>
              <a:t> </a:t>
            </a:r>
            <a:r>
              <a:rPr lang="pt-BR" dirty="0" err="1"/>
              <a:t>embeddings</a:t>
            </a:r>
            <a:r>
              <a:rPr lang="pt-BR" dirty="0"/>
              <a:t>, simplificando o design para tarefas de visão de resolução variável.</a:t>
            </a:r>
          </a:p>
          <a:p>
            <a:pPr marL="0" indent="0">
              <a:lnSpc>
                <a:spcPct val="100000"/>
              </a:lnSpc>
              <a:buNone/>
            </a:pPr>
            <a:r>
              <a:rPr lang="pt-BR" dirty="0"/>
              <a:t>O </a:t>
            </a:r>
            <a:r>
              <a:rPr lang="pt-BR" dirty="0" err="1"/>
              <a:t>CvT</a:t>
            </a:r>
            <a:r>
              <a:rPr lang="pt-BR" dirty="0"/>
              <a:t> é um </a:t>
            </a:r>
            <a:r>
              <a:rPr lang="pt-BR" b="1" dirty="0" err="1">
                <a:solidFill>
                  <a:schemeClr val="accent4"/>
                </a:solidFill>
              </a:rPr>
              <a:t>backbone</a:t>
            </a:r>
            <a:r>
              <a:rPr lang="pt-BR" b="1" dirty="0">
                <a:solidFill>
                  <a:schemeClr val="accent4"/>
                </a:solidFill>
              </a:rPr>
              <a:t> versátil </a:t>
            </a:r>
            <a:r>
              <a:rPr lang="pt-BR" dirty="0"/>
              <a:t>que pavimenta o caminho para o desenvolvimento de modelos de visão computacional mais robustos, eficientes e adaptáveis a um espectro ainda maior de aplicações práticas.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65572315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CFA369-C25E-3D78-EF2F-5D703D605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B6D7385-D7AA-7498-97BA-E2BF4A748EC3}"/>
              </a:ext>
            </a:extLst>
          </p:cNvPr>
          <p:cNvSpPr txBox="1">
            <a:spLocks/>
          </p:cNvSpPr>
          <p:nvPr/>
        </p:nvSpPr>
        <p:spPr>
          <a:xfrm>
            <a:off x="0" y="18255"/>
            <a:ext cx="104400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QUIZ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519EC8-8609-A9A6-E34C-08198B7B9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BO"/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3E45EB5F-5140-5244-5B56-2CBDCE7A5EF5}"/>
              </a:ext>
            </a:extLst>
          </p:cNvPr>
          <p:cNvSpPr txBox="1"/>
          <p:nvPr/>
        </p:nvSpPr>
        <p:spPr>
          <a:xfrm>
            <a:off x="79309" y="5889562"/>
            <a:ext cx="622351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2"/>
              </a:rPr>
              <a:t>QUIZ SEMINARIO</a:t>
            </a:r>
            <a:endParaRPr lang="es-BO" dirty="0"/>
          </a:p>
        </p:txBody>
      </p:sp>
      <p:sp>
        <p:nvSpPr>
          <p:cNvPr id="3" name="Título 1">
            <a:extLst>
              <a:ext uri="{FF2B5EF4-FFF2-40B4-BE49-F238E27FC236}">
                <a16:creationId xmlns:a16="http://schemas.microsoft.com/office/drawing/2014/main" id="{304A0604-F257-81C3-9919-4D45ADEA34F7}"/>
              </a:ext>
            </a:extLst>
          </p:cNvPr>
          <p:cNvSpPr txBox="1">
            <a:spLocks/>
          </p:cNvSpPr>
          <p:nvPr/>
        </p:nvSpPr>
        <p:spPr>
          <a:xfrm>
            <a:off x="10084599" y="5678228"/>
            <a:ext cx="2028092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sz="2400" dirty="0">
                <a:hlinkClick r:id="rId3"/>
              </a:rPr>
              <a:t>GITHUB</a:t>
            </a:r>
            <a:endParaRPr lang="pt-BR" sz="240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09F7DA0-22EC-C77F-21A6-F89247CB220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8751" y="504092"/>
            <a:ext cx="5498757" cy="507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756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n 5">
            <a:extLst>
              <a:ext uri="{FF2B5EF4-FFF2-40B4-BE49-F238E27FC236}">
                <a16:creationId xmlns:a16="http://schemas.microsoft.com/office/drawing/2014/main" id="{B28B001B-C86A-1515-5CFB-96F462A4A0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8887" y="575864"/>
            <a:ext cx="10574226" cy="5706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64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noProof="0" dirty="0"/>
              <a:t>Obrigado!</a:t>
            </a:r>
            <a:endParaRPr lang="pt-BR" sz="6600" b="1" i="1" noProof="0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0EF9E-AA71-682C-C50C-D52C84143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DC4EDB-BEFA-CDF6-15D6-DC736B771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pic>
        <p:nvPicPr>
          <p:cNvPr id="7" name="Imagen 6" descr="Diagrama&#10;&#10;El contenido generado por IA puede ser incorrecto.">
            <a:extLst>
              <a:ext uri="{FF2B5EF4-FFF2-40B4-BE49-F238E27FC236}">
                <a16:creationId xmlns:a16="http://schemas.microsoft.com/office/drawing/2014/main" id="{2EC6C0A0-1106-22CE-82ED-6343D21E2F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68"/>
          <a:stretch>
            <a:fillRect/>
          </a:stretch>
        </p:blipFill>
        <p:spPr>
          <a:xfrm>
            <a:off x="76499" y="949570"/>
            <a:ext cx="11822423" cy="5884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19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D92404-4D86-D3EE-EA17-AE0948FA6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3E9817-D9B3-5B52-97F2-5CB447506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EF1609-C81E-763B-ABB3-E5BC0B0FE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65" y="1869374"/>
            <a:ext cx="11979070" cy="498862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t-BR" b="1" dirty="0"/>
              <a:t>Transformers:</a:t>
            </a:r>
            <a:r>
              <a:rPr lang="pt-BR" dirty="0"/>
              <a:t> Originalmente dominantes em Processamento de Linguagem Natural (PNL).</a:t>
            </a:r>
          </a:p>
          <a:p>
            <a:pPr lvl="1"/>
            <a:r>
              <a:rPr lang="pt-BR" dirty="0"/>
              <a:t>Conhecidos por capturar dependências de longo alcance e contexto global.</a:t>
            </a:r>
          </a:p>
          <a:p>
            <a:r>
              <a:rPr lang="pt-BR" b="1" dirty="0"/>
              <a:t>Vision </a:t>
            </a:r>
            <a:r>
              <a:rPr lang="pt-BR" b="1" dirty="0" err="1"/>
              <a:t>Transformer</a:t>
            </a:r>
            <a:r>
              <a:rPr lang="pt-BR" b="1" dirty="0"/>
              <a:t> (</a:t>
            </a:r>
            <a:r>
              <a:rPr lang="pt-BR" b="1" dirty="0" err="1"/>
              <a:t>ViT</a:t>
            </a:r>
            <a:r>
              <a:rPr lang="pt-BR" b="1" dirty="0"/>
              <a:t>):</a:t>
            </a:r>
            <a:r>
              <a:rPr lang="pt-BR" dirty="0"/>
              <a:t> O primeiro a aplicar exclusivamente a arquitetura </a:t>
            </a:r>
            <a:r>
              <a:rPr lang="pt-BR" dirty="0" err="1"/>
              <a:t>Transformer</a:t>
            </a:r>
            <a:r>
              <a:rPr lang="pt-BR" dirty="0"/>
              <a:t> para classificação de </a:t>
            </a:r>
            <a:r>
              <a:rPr lang="pt-BR" b="1" dirty="0">
                <a:solidFill>
                  <a:srgbClr val="7030A0"/>
                </a:solidFill>
              </a:rPr>
              <a:t>imagens em larga escala</a:t>
            </a:r>
            <a:r>
              <a:rPr lang="pt-BR" dirty="0"/>
              <a:t>, alcançando desempenho competitivo.</a:t>
            </a:r>
          </a:p>
          <a:p>
            <a:pPr lvl="1"/>
            <a:r>
              <a:rPr lang="pt-BR" b="1" dirty="0"/>
              <a:t>Como funciona:</a:t>
            </a:r>
            <a:r>
              <a:rPr lang="pt-BR" dirty="0"/>
              <a:t> Decompõe uma imagem em sequências de "patches" (tokens) não sobrepostos de tamanho fixo, que são então processados por </a:t>
            </a:r>
            <a:r>
              <a:rPr lang="pt-BR" b="1" dirty="0">
                <a:solidFill>
                  <a:schemeClr val="accent2"/>
                </a:solidFill>
              </a:rPr>
              <a:t>camadas </a:t>
            </a:r>
            <a:r>
              <a:rPr lang="pt-BR" b="1" dirty="0" err="1">
                <a:solidFill>
                  <a:schemeClr val="accent2"/>
                </a:solidFill>
              </a:rPr>
              <a:t>Transformer</a:t>
            </a:r>
            <a:r>
              <a:rPr lang="pt-BR" b="1" dirty="0">
                <a:solidFill>
                  <a:schemeClr val="accent2"/>
                </a:solidFill>
              </a:rPr>
              <a:t> com módulos de </a:t>
            </a:r>
            <a:r>
              <a:rPr lang="pt-BR" b="1" dirty="0" err="1">
                <a:solidFill>
                  <a:schemeClr val="accent2"/>
                </a:solidFill>
              </a:rPr>
              <a:t>autoatenção</a:t>
            </a:r>
            <a:r>
              <a:rPr lang="pt-BR" b="1" dirty="0">
                <a:solidFill>
                  <a:schemeClr val="accent2"/>
                </a:solidFill>
              </a:rPr>
              <a:t> </a:t>
            </a:r>
            <a:r>
              <a:rPr lang="pt-BR" b="1" dirty="0" err="1">
                <a:solidFill>
                  <a:schemeClr val="accent2"/>
                </a:solidFill>
              </a:rPr>
              <a:t>multi-cabeça</a:t>
            </a:r>
            <a:r>
              <a:rPr lang="pt-BR" dirty="0"/>
              <a:t> (MHSA) e redes feed-</a:t>
            </a:r>
            <a:r>
              <a:rPr lang="pt-BR" dirty="0" err="1"/>
              <a:t>forward</a:t>
            </a:r>
            <a:r>
              <a:rPr lang="pt-BR" dirty="0"/>
              <a:t> (FFN).</a:t>
            </a:r>
          </a:p>
          <a:p>
            <a:pPr lvl="1"/>
            <a:r>
              <a:rPr lang="pt-BR" b="1" dirty="0"/>
              <a:t>Atenção </a:t>
            </a:r>
            <a:r>
              <a:rPr lang="pt-BR" b="1" dirty="0" err="1"/>
              <a:t>Multi-Cabeça</a:t>
            </a:r>
            <a:r>
              <a:rPr lang="pt-BR" b="1" dirty="0"/>
              <a:t> (MSA):</a:t>
            </a:r>
            <a:r>
              <a:rPr lang="pt-BR" dirty="0"/>
              <a:t> Permite que cada patch "olhe" para todos os outros, entendendo relações em toda a imagem e capturando diferentes perspectivas simultaneamente.</a:t>
            </a:r>
          </a:p>
          <a:p>
            <a:endParaRPr lang="pt-BR" noProof="0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CB577929-6679-307E-17DF-239AC48FE745}"/>
              </a:ext>
            </a:extLst>
          </p:cNvPr>
          <p:cNvSpPr txBox="1">
            <a:spLocks/>
          </p:cNvSpPr>
          <p:nvPr/>
        </p:nvSpPr>
        <p:spPr>
          <a:xfrm>
            <a:off x="0" y="900600"/>
            <a:ext cx="12085535" cy="968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accent6"/>
                </a:solidFill>
              </a:rPr>
              <a:t>O Cenário dos Transformers em Visão Computacional</a:t>
            </a:r>
          </a:p>
        </p:txBody>
      </p:sp>
    </p:spTree>
    <p:extLst>
      <p:ext uri="{BB962C8B-B14F-4D97-AF65-F5344CB8AC3E}">
        <p14:creationId xmlns:p14="http://schemas.microsoft.com/office/powerpoint/2010/main" val="325110914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C3B075D-E70D-BE5F-9050-76FC14A0BE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A1DE36-AEE1-EE2A-BFA4-790AD87FB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E7E54B-AAFE-EFD7-47D1-D3496BAAD0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65" y="1869374"/>
            <a:ext cx="11979070" cy="498862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t-BR" noProof="0" dirty="0"/>
              <a:t>Redes Convolucionais (</a:t>
            </a:r>
            <a:r>
              <a:rPr lang="pt-BR" noProof="0" dirty="0" err="1"/>
              <a:t>CNNs</a:t>
            </a:r>
            <a:r>
              <a:rPr lang="pt-BR" noProof="0" dirty="0"/>
              <a:t>): Arquiteturas dominantes em visão por computador que se destacam na captura de estruturas locais.</a:t>
            </a:r>
          </a:p>
          <a:p>
            <a:r>
              <a:rPr lang="pt-BR" noProof="0" dirty="0"/>
              <a:t>Propriedades-chave: Forçam a captura de estruturas locais usando campos receptivos locais, </a:t>
            </a:r>
            <a:r>
              <a:rPr lang="pt-BR" b="1" noProof="0" dirty="0">
                <a:solidFill>
                  <a:schemeClr val="accent6"/>
                </a:solidFill>
              </a:rPr>
              <a:t>pesos compartilhados e </a:t>
            </a:r>
            <a:r>
              <a:rPr lang="pt-BR" b="1" noProof="0" dirty="0" err="1">
                <a:solidFill>
                  <a:schemeClr val="accent6"/>
                </a:solidFill>
              </a:rPr>
              <a:t>subamostragem</a:t>
            </a:r>
            <a:r>
              <a:rPr lang="pt-BR" b="1" noProof="0" dirty="0">
                <a:solidFill>
                  <a:schemeClr val="accent6"/>
                </a:solidFill>
              </a:rPr>
              <a:t> espacial</a:t>
            </a:r>
            <a:r>
              <a:rPr lang="pt-BR" noProof="0" dirty="0"/>
              <a:t>, o que resulta em invariância a translação, escala e distorção.</a:t>
            </a:r>
          </a:p>
          <a:p>
            <a:r>
              <a:rPr lang="pt-BR" noProof="0" dirty="0"/>
              <a:t>Hierarquia: Aprendem padrões visuais hierarquicamente, de arestas simples a padrões semânticos complexos.</a:t>
            </a:r>
          </a:p>
          <a:p>
            <a:r>
              <a:rPr lang="pt-BR" noProof="0" dirty="0"/>
              <a:t>O problema do </a:t>
            </a:r>
            <a:r>
              <a:rPr lang="pt-BR" noProof="0" dirty="0" err="1"/>
              <a:t>ViT</a:t>
            </a:r>
            <a:r>
              <a:rPr lang="pt-BR" noProof="0" dirty="0"/>
              <a:t>: Quando treinados com menos dados, seu desempenho é inferior ao de </a:t>
            </a:r>
            <a:r>
              <a:rPr lang="pt-BR" noProof="0" dirty="0" err="1"/>
              <a:t>CNNs</a:t>
            </a:r>
            <a:r>
              <a:rPr lang="pt-BR" noProof="0" dirty="0"/>
              <a:t> de tamanho similar, pois lhes faltam as propriedades desejáveis das </a:t>
            </a:r>
            <a:r>
              <a:rPr lang="pt-BR" noProof="0" dirty="0" err="1"/>
              <a:t>CNNs</a:t>
            </a:r>
            <a:r>
              <a:rPr lang="pt-BR" noProof="0" dirty="0"/>
              <a:t>.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964AACFF-BA3E-F94B-4EE6-9A68828F2B95}"/>
              </a:ext>
            </a:extLst>
          </p:cNvPr>
          <p:cNvSpPr txBox="1">
            <a:spLocks/>
          </p:cNvSpPr>
          <p:nvPr/>
        </p:nvSpPr>
        <p:spPr>
          <a:xfrm>
            <a:off x="106465" y="910778"/>
            <a:ext cx="12085535" cy="968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BO" b="1" dirty="0">
                <a:solidFill>
                  <a:schemeClr val="accent4"/>
                </a:solidFill>
              </a:rPr>
              <a:t>O Que São </a:t>
            </a:r>
            <a:r>
              <a:rPr lang="es-BO" b="1" dirty="0" err="1">
                <a:solidFill>
                  <a:schemeClr val="accent4"/>
                </a:solidFill>
              </a:rPr>
              <a:t>CNNs</a:t>
            </a:r>
            <a:endParaRPr lang="pt-BR" b="1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153933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FD8C5-D5BE-3470-3899-9C8F73DE02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714A8C-BD4E-85C8-311B-28902CBC44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DCFB247-8658-2993-AFC2-A5178335AD60}"/>
              </a:ext>
            </a:extLst>
          </p:cNvPr>
          <p:cNvSpPr txBox="1">
            <a:spLocks/>
          </p:cNvSpPr>
          <p:nvPr/>
        </p:nvSpPr>
        <p:spPr>
          <a:xfrm>
            <a:off x="106465" y="1121792"/>
            <a:ext cx="12085535" cy="968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O Desafio dos </a:t>
            </a:r>
            <a:r>
              <a:rPr lang="pt-BR" dirty="0" err="1"/>
              <a:t>ViTs</a:t>
            </a:r>
            <a:r>
              <a:rPr lang="pt-BR" dirty="0"/>
              <a:t> Puros e as Vantagens das </a:t>
            </a:r>
            <a:r>
              <a:rPr lang="pt-BR" dirty="0" err="1"/>
              <a:t>CNNs</a:t>
            </a:r>
            <a:endParaRPr lang="pt-BR" dirty="0"/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E43052F3-A1EE-C2A6-B48F-51307DA9225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8034" b="5812"/>
          <a:stretch>
            <a:fillRect/>
          </a:stretch>
        </p:blipFill>
        <p:spPr>
          <a:xfrm>
            <a:off x="1471245" y="1606179"/>
            <a:ext cx="9290539" cy="5176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493322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4E7784-533A-AA04-03AC-5EC5D34027E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143D9A-9F5E-0588-C91C-2A0B79B004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1"/>
              <a:t>Introdução</a:t>
            </a:r>
          </a:p>
        </p:txBody>
      </p:sp>
      <p:pic>
        <p:nvPicPr>
          <p:cNvPr id="8" name="Imagen 7" descr="Diagrama&#10;&#10;El contenido generado por IA puede ser incorrecto.">
            <a:extLst>
              <a:ext uri="{FF2B5EF4-FFF2-40B4-BE49-F238E27FC236}">
                <a16:creationId xmlns:a16="http://schemas.microsoft.com/office/drawing/2014/main" id="{AE3DE804-A305-4224-DFAC-0F22CEF881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79938"/>
            <a:ext cx="12192000" cy="6178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599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D30DB-66F5-87B0-E82B-7012FCF3E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EEEE58-A36F-7BDD-167A-43D10C628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E58E64-3D5E-3E41-578B-38394F488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40" y="964165"/>
            <a:ext cx="11771404" cy="583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Arquitetura do </a:t>
            </a:r>
            <a:r>
              <a:rPr lang="pt-BR" dirty="0" err="1"/>
              <a:t>CvT</a:t>
            </a:r>
            <a:r>
              <a:rPr lang="pt-BR" dirty="0"/>
              <a:t>: Principais Inovações (I)</a:t>
            </a: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E9F2A68C-DAD9-6D3C-8CF6-077115A014FB}"/>
              </a:ext>
            </a:extLst>
          </p:cNvPr>
          <p:cNvSpPr txBox="1">
            <a:spLocks/>
          </p:cNvSpPr>
          <p:nvPr/>
        </p:nvSpPr>
        <p:spPr>
          <a:xfrm>
            <a:off x="210298" y="1820234"/>
            <a:ext cx="11771404" cy="5131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b="1" dirty="0"/>
              <a:t>1. Hierarquia de Transformers com </a:t>
            </a:r>
            <a:r>
              <a:rPr lang="pt-BR" b="1" dirty="0" err="1"/>
              <a:t>Embedding</a:t>
            </a:r>
            <a:r>
              <a:rPr lang="pt-BR" b="1" dirty="0"/>
              <a:t> Convolucional de Tokens</a:t>
            </a:r>
            <a:endParaRPr lang="pt-BR" dirty="0"/>
          </a:p>
          <a:p>
            <a:pPr lvl="1"/>
            <a:r>
              <a:rPr lang="pt-BR" b="1" dirty="0"/>
              <a:t>Função:</a:t>
            </a:r>
            <a:r>
              <a:rPr lang="pt-BR" dirty="0"/>
              <a:t> Substitui o método de particionamento de patches não sobrepostos do </a:t>
            </a:r>
            <a:r>
              <a:rPr lang="pt-BR" dirty="0" err="1"/>
              <a:t>ViT.</a:t>
            </a:r>
            <a:endParaRPr lang="pt-BR" dirty="0"/>
          </a:p>
          <a:p>
            <a:pPr lvl="1"/>
            <a:r>
              <a:rPr lang="pt-BR" b="1" dirty="0"/>
              <a:t>Mecanismo:</a:t>
            </a:r>
            <a:r>
              <a:rPr lang="pt-BR" dirty="0"/>
              <a:t> A imagem de entrada ou os mapas de tokens 2D de estágios anteriores são submetidos a uma camada de convolução sobreposta (com </a:t>
            </a:r>
            <a:r>
              <a:rPr lang="pt-BR" dirty="0" err="1"/>
              <a:t>stride</a:t>
            </a:r>
            <a:r>
              <a:rPr lang="pt-BR" dirty="0"/>
              <a:t>).</a:t>
            </a:r>
          </a:p>
          <a:p>
            <a:pPr lvl="1"/>
            <a:r>
              <a:rPr lang="pt-BR" b="1" dirty="0"/>
              <a:t>Benefícios:</a:t>
            </a:r>
            <a:endParaRPr lang="pt-BR" dirty="0"/>
          </a:p>
          <a:p>
            <a:pPr lvl="2"/>
            <a:r>
              <a:rPr lang="pt-BR" sz="2400" b="1" dirty="0"/>
              <a:t>Captura de Informações Locais:</a:t>
            </a:r>
            <a:r>
              <a:rPr lang="pt-BR" sz="2400" dirty="0"/>
              <a:t> Essencial para modelar contextos espaciais, desde bordas de baixo nível até primitivas semânticas de ordem superior, em uma abordagem hierárquica.</a:t>
            </a:r>
          </a:p>
          <a:p>
            <a:pPr lvl="2"/>
            <a:r>
              <a:rPr lang="pt-BR" sz="2400" b="1" dirty="0" err="1"/>
              <a:t>Downsampling</a:t>
            </a:r>
            <a:r>
              <a:rPr lang="pt-BR" sz="2400" b="1" dirty="0"/>
              <a:t> Eficiente:</a:t>
            </a:r>
            <a:r>
              <a:rPr lang="pt-BR" sz="2400" dirty="0"/>
              <a:t> Reduz progressivamente o comprimento da sequência de tokens e aumenta a dimensão das características entre os estágios, semelhante ao que ocorre nas </a:t>
            </a:r>
            <a:r>
              <a:rPr lang="pt-BR" sz="2400" dirty="0" err="1"/>
              <a:t>CNNs</a:t>
            </a:r>
            <a:r>
              <a:rPr lang="pt-BR" sz="2400" dirty="0"/>
              <a:t>.</a:t>
            </a:r>
          </a:p>
          <a:p>
            <a:pPr lvl="2"/>
            <a:r>
              <a:rPr lang="pt-BR" sz="2400" b="1" dirty="0"/>
              <a:t>Flexibilidade:</a:t>
            </a:r>
            <a:r>
              <a:rPr lang="pt-BR" sz="2400" dirty="0"/>
              <a:t> Permite ajustar a dimensão das características e o número de tokens em cada estágio, variando os parâmetros da operação de convolução.</a:t>
            </a:r>
          </a:p>
        </p:txBody>
      </p:sp>
    </p:spTree>
    <p:extLst>
      <p:ext uri="{BB962C8B-B14F-4D97-AF65-F5344CB8AC3E}">
        <p14:creationId xmlns:p14="http://schemas.microsoft.com/office/powerpoint/2010/main" val="10412118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CE299-477A-BEE7-413C-BDBA68EF1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EC8B39-42FE-A04B-114F-B98EEBE9C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pic>
        <p:nvPicPr>
          <p:cNvPr id="6" name="Imagen 5" descr="Gráfico, Gráfico en cascada&#10;&#10;El contenido generado por IA puede ser incorrecto.">
            <a:extLst>
              <a:ext uri="{FF2B5EF4-FFF2-40B4-BE49-F238E27FC236}">
                <a16:creationId xmlns:a16="http://schemas.microsoft.com/office/drawing/2014/main" id="{608B7D50-8CF4-3D91-1DF0-668F602A3C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342" y="792000"/>
            <a:ext cx="11915687" cy="4506831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ECF4BA40-BB03-7B73-CBDC-04D82744D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40" y="964165"/>
            <a:ext cx="11771404" cy="5832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Arquitetura do </a:t>
            </a:r>
            <a:r>
              <a:rPr lang="pt-BR" dirty="0" err="1"/>
              <a:t>CvT</a:t>
            </a:r>
            <a:r>
              <a:rPr lang="pt-BR" dirty="0"/>
              <a:t>: Principais Inovações (I)</a:t>
            </a: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4D38C01E-453D-DDAC-1CB2-25BD62232E27}"/>
              </a:ext>
            </a:extLst>
          </p:cNvPr>
          <p:cNvSpPr txBox="1">
            <a:spLocks/>
          </p:cNvSpPr>
          <p:nvPr/>
        </p:nvSpPr>
        <p:spPr>
          <a:xfrm>
            <a:off x="117004" y="5641676"/>
            <a:ext cx="11895802" cy="1087369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A Figura 1 mostra o pipeline geral, enfatizando a estrutura hierárquica em três estágios. Cada estágio utiliza uma camada de </a:t>
            </a:r>
            <a:r>
              <a:rPr lang="pt-BR" dirty="0" err="1"/>
              <a:t>Embedding</a:t>
            </a:r>
            <a:r>
              <a:rPr lang="pt-BR" dirty="0"/>
              <a:t> Convolucional de Tokens para transformar a imagem de entrada ou mapas de tokens anteriores em representações espaciais mais ricas, reduzindo a resolução espacial (via </a:t>
            </a:r>
            <a:r>
              <a:rPr lang="pt-BR" dirty="0" err="1"/>
              <a:t>stride</a:t>
            </a:r>
            <a:r>
              <a:rPr lang="pt-BR" dirty="0"/>
              <a:t>) enquanto aumenta a dimensionalidade das características.</a:t>
            </a:r>
          </a:p>
        </p:txBody>
      </p:sp>
    </p:spTree>
    <p:extLst>
      <p:ext uri="{BB962C8B-B14F-4D97-AF65-F5344CB8AC3E}">
        <p14:creationId xmlns:p14="http://schemas.microsoft.com/office/powerpoint/2010/main" val="540341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TM04033925[[fn=Gota]]</Template>
  <TotalTime>14859</TotalTime>
  <Words>2037</Words>
  <Application>Microsoft Office PowerPoint</Application>
  <PresentationFormat>Panorámica</PresentationFormat>
  <Paragraphs>131</Paragraphs>
  <Slides>27</Slides>
  <Notes>18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27</vt:i4>
      </vt:variant>
    </vt:vector>
  </HeadingPairs>
  <TitlesOfParts>
    <vt:vector size="31" baseType="lpstr">
      <vt:lpstr>Arial</vt:lpstr>
      <vt:lpstr>Calibri</vt:lpstr>
      <vt:lpstr>Calibri Light</vt:lpstr>
      <vt:lpstr>Tema do Office</vt:lpstr>
      <vt:lpstr>TP558 - Tópicos avançados em Machine Learning: Convolutional Vision Transformer (CvT)</vt:lpstr>
      <vt:lpstr>Introdução</vt:lpstr>
      <vt:lpstr>Introdução</vt:lpstr>
      <vt:lpstr>Introdução</vt:lpstr>
      <vt:lpstr>Introdução</vt:lpstr>
      <vt:lpstr>Introdução</vt:lpstr>
      <vt:lpstr>Introdução</vt:lpstr>
      <vt:lpstr>Arquitetura e funcionamento</vt:lpstr>
      <vt:lpstr>Arquitetura e funcionamento</vt:lpstr>
      <vt:lpstr>Arquitetura e funcionamento</vt:lpstr>
      <vt:lpstr>Arquitetura e funcionamento</vt:lpstr>
      <vt:lpstr>Arquitetura e funcionamento</vt:lpstr>
      <vt:lpstr>Arquitetura e funcionamento</vt:lpstr>
      <vt:lpstr>Arquitetura e funcionamento</vt:lpstr>
      <vt:lpstr>RESULTADOS</vt:lpstr>
      <vt:lpstr>RESULTADOS</vt:lpstr>
      <vt:lpstr>Comparativo: CvT vs. Outras Arquiteturas Híbridas</vt:lpstr>
      <vt:lpstr>RESULTADOS</vt:lpstr>
      <vt:lpstr>Desempenho Empírico do CvT</vt:lpstr>
      <vt:lpstr>Implementação e Ferramentas</vt:lpstr>
      <vt:lpstr>Presentación de PowerPoint</vt:lpstr>
      <vt:lpstr>Presentación de PowerPoint</vt:lpstr>
      <vt:lpstr>Vantagens e desvantagens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Luis Enrique Cardozo Ramirez</cp:lastModifiedBy>
  <cp:revision>1772</cp:revision>
  <dcterms:created xsi:type="dcterms:W3CDTF">2020-01-20T13:50:05Z</dcterms:created>
  <dcterms:modified xsi:type="dcterms:W3CDTF">2025-09-19T21:29:15Z</dcterms:modified>
</cp:coreProperties>
</file>

<file path=docProps/thumbnail.jpeg>
</file>